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4"/>
    <p:sldMasterId id="2147483699" r:id="rId5"/>
    <p:sldMasterId id="2147483700" r:id="rId6"/>
    <p:sldMasterId id="2147483701" r:id="rId7"/>
    <p:sldMasterId id="214748370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Lst>
  <p:sldSz cy="5143500" cx="9144000"/>
  <p:notesSz cx="6858000" cy="9144000"/>
  <p:embeddedFontLst>
    <p:embeddedFont>
      <p:font typeface="Roboto"/>
      <p:regular r:id="rId82"/>
      <p:bold r:id="rId83"/>
      <p:italic r:id="rId84"/>
      <p:boldItalic r:id="rId85"/>
    </p:embeddedFont>
    <p:embeddedFont>
      <p:font typeface="Helvetica Neue"/>
      <p:regular r:id="rId86"/>
      <p:bold r:id="rId87"/>
      <p:italic r:id="rId88"/>
      <p:boldItalic r:id="rId89"/>
    </p:embeddedFont>
    <p:embeddedFont>
      <p:font typeface="Open Sans"/>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84" Type="http://schemas.openxmlformats.org/officeDocument/2006/relationships/font" Target="fonts/Roboto-italic.fntdata"/><Relationship Id="rId83" Type="http://schemas.openxmlformats.org/officeDocument/2006/relationships/font" Target="fonts/Roboto-bold.fntdata"/><Relationship Id="rId42" Type="http://schemas.openxmlformats.org/officeDocument/2006/relationships/slide" Target="slides/slide33.xml"/><Relationship Id="rId86" Type="http://schemas.openxmlformats.org/officeDocument/2006/relationships/font" Target="fonts/HelveticaNeue-regular.fntdata"/><Relationship Id="rId41" Type="http://schemas.openxmlformats.org/officeDocument/2006/relationships/slide" Target="slides/slide32.xml"/><Relationship Id="rId85" Type="http://schemas.openxmlformats.org/officeDocument/2006/relationships/font" Target="fonts/Roboto-boldItalic.fntdata"/><Relationship Id="rId44" Type="http://schemas.openxmlformats.org/officeDocument/2006/relationships/slide" Target="slides/slide35.xml"/><Relationship Id="rId88" Type="http://schemas.openxmlformats.org/officeDocument/2006/relationships/font" Target="fonts/HelveticaNeue-italic.fntdata"/><Relationship Id="rId43" Type="http://schemas.openxmlformats.org/officeDocument/2006/relationships/slide" Target="slides/slide34.xml"/><Relationship Id="rId87" Type="http://schemas.openxmlformats.org/officeDocument/2006/relationships/font" Target="fonts/HelveticaNeue-bold.fntdata"/><Relationship Id="rId46" Type="http://schemas.openxmlformats.org/officeDocument/2006/relationships/slide" Target="slides/slide37.xml"/><Relationship Id="rId45" Type="http://schemas.openxmlformats.org/officeDocument/2006/relationships/slide" Target="slides/slide36.xml"/><Relationship Id="rId89" Type="http://schemas.openxmlformats.org/officeDocument/2006/relationships/font" Target="fonts/HelveticaNeue-boldItalic.fntdata"/><Relationship Id="rId80" Type="http://schemas.openxmlformats.org/officeDocument/2006/relationships/slide" Target="slides/slide71.xml"/><Relationship Id="rId82" Type="http://schemas.openxmlformats.org/officeDocument/2006/relationships/font" Target="fonts/Roboto-regular.fntdata"/><Relationship Id="rId81" Type="http://schemas.openxmlformats.org/officeDocument/2006/relationships/slide" Target="slides/slide72.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75" Type="http://schemas.openxmlformats.org/officeDocument/2006/relationships/slide" Target="slides/slide66.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77" Type="http://schemas.openxmlformats.org/officeDocument/2006/relationships/slide" Target="slides/slide68.xml"/><Relationship Id="rId32" Type="http://schemas.openxmlformats.org/officeDocument/2006/relationships/slide" Target="slides/slide23.xml"/><Relationship Id="rId76" Type="http://schemas.openxmlformats.org/officeDocument/2006/relationships/slide" Target="slides/slide67.xml"/><Relationship Id="rId35" Type="http://schemas.openxmlformats.org/officeDocument/2006/relationships/slide" Target="slides/slide26.xml"/><Relationship Id="rId79" Type="http://schemas.openxmlformats.org/officeDocument/2006/relationships/slide" Target="slides/slide70.xml"/><Relationship Id="rId34" Type="http://schemas.openxmlformats.org/officeDocument/2006/relationships/slide" Target="slides/slide25.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91" Type="http://schemas.openxmlformats.org/officeDocument/2006/relationships/font" Target="fonts/OpenSans-bold.fntdata"/><Relationship Id="rId90" Type="http://schemas.openxmlformats.org/officeDocument/2006/relationships/font" Target="fonts/OpenSans-regular.fntdata"/><Relationship Id="rId93" Type="http://schemas.openxmlformats.org/officeDocument/2006/relationships/font" Target="fonts/OpenSans-boldItalic.fntdata"/><Relationship Id="rId92" Type="http://schemas.openxmlformats.org/officeDocument/2006/relationships/font" Target="fonts/OpenSans-italic.fntdata"/><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idaktorika.gr/eadd/handle/10442/34586"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45775a6e8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345775a6e83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bbb3281ca4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3bbb3281ca4_0_6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bbb3281ca4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3bbb3281ca4_0_6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bbb3281ca4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3bbb3281ca4_0_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bbb3281ca4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3bbb3281ca4_0_6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bbb3281ca4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3bbb3281ca4_0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bbb3281ca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bbb3281ca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bbb3281ca4_0_1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3bbb3281ca4_0_1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bbb3281ca4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3bbb3281ca4_0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bbb3281ca4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3bbb3281ca4_0_1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bbb3281ca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bbb3281ca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bbb3281ca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bbb3281ca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bbb3281ca4_0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3bbb3281ca4_0_18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bbb3281ca4_0_1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3bbb3281ca4_0_18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bbb3281ca4_0_1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3bbb3281ca4_0_18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bbb3281ca4_0_1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3bbb3281ca4_0_18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bbb3281ca4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3bbb3281ca4_0_18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bbb3281ca4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3bbb3281ca4_0_18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bbb3281ca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bbb3281ca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bbb3281ca4_0_2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bbb3281ca4_0_2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bbb3281ca4_0_2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bbb3281ca4_0_2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bbb3281ca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bbb3281ca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bbb3281c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bbb3281c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bbb3281ca4_0_3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bbb3281ca4_0_3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put math here ?</a:t>
            </a:r>
            <a:endParaRPr/>
          </a:p>
          <a:p>
            <a:pPr indent="0" lvl="0" marL="0" rtl="0" algn="l">
              <a:spcBef>
                <a:spcPts val="0"/>
              </a:spcBef>
              <a:spcAft>
                <a:spcPts val="0"/>
              </a:spcAft>
              <a:buNone/>
            </a:pPr>
            <a:r>
              <a:rPr lang="en" sz="1500" u="sng">
                <a:solidFill>
                  <a:srgbClr val="1A0DAB"/>
                </a:solidFill>
                <a:highlight>
                  <a:srgbClr val="FFFFFF"/>
                </a:highlight>
                <a:hlinkClick r:id="rId2">
                  <a:extLst>
                    <a:ext uri="{A12FA001-AC4F-418D-AE19-62706E023703}">
                      <ahyp:hlinkClr val="tx"/>
                    </a:ext>
                  </a:extLst>
                </a:hlinkClick>
              </a:rPr>
              <a:t>Βελτιστοποίηση</a:t>
            </a:r>
            <a:r>
              <a:rPr lang="en"/>
              <a:t> = optimization </a:t>
            </a:r>
            <a:endParaRPr/>
          </a:p>
          <a:p>
            <a:pPr indent="0" lvl="0" marL="0" rtl="0" algn="l">
              <a:spcBef>
                <a:spcPts val="0"/>
              </a:spcBef>
              <a:spcAft>
                <a:spcPts val="0"/>
              </a:spcAft>
              <a:buNone/>
            </a:pPr>
            <a:r>
              <a:rPr b="1" lang="en" sz="1050">
                <a:solidFill>
                  <a:srgbClr val="5F6368"/>
                </a:solidFill>
                <a:highlight>
                  <a:srgbClr val="FFFFFF"/>
                </a:highlight>
              </a:rPr>
              <a:t>Επαναληπτικών = iterative </a:t>
            </a:r>
            <a:endParaRPr b="1" sz="1050">
              <a:solidFill>
                <a:srgbClr val="5F6368"/>
              </a:solidFill>
              <a:highlight>
                <a:srgbClr val="FFFFFF"/>
              </a:highlight>
            </a:endParaRPr>
          </a:p>
          <a:p>
            <a:pPr indent="0" lvl="0" marL="0" rtl="0" algn="l">
              <a:spcBef>
                <a:spcPts val="0"/>
              </a:spcBef>
              <a:spcAft>
                <a:spcPts val="0"/>
              </a:spcAft>
              <a:buNone/>
            </a:pPr>
            <a:r>
              <a:rPr b="1" lang="en" sz="1050">
                <a:solidFill>
                  <a:srgbClr val="5F6368"/>
                </a:solidFill>
                <a:highlight>
                  <a:srgbClr val="FFFFFF"/>
                </a:highlight>
              </a:rPr>
              <a:t>Κατάβασης Δυναμικού</a:t>
            </a:r>
            <a:endParaRPr b="1" sz="1050">
              <a:solidFill>
                <a:srgbClr val="5F6368"/>
              </a:solidFill>
              <a:highlight>
                <a:srgbClr val="FFFFFF"/>
              </a:highlight>
            </a:endParaRPr>
          </a:p>
          <a:p>
            <a:pPr indent="0" lvl="0" marL="0" rtl="0" algn="l">
              <a:spcBef>
                <a:spcPts val="0"/>
              </a:spcBef>
              <a:spcAft>
                <a:spcPts val="0"/>
              </a:spcAft>
              <a:buNone/>
            </a:pPr>
            <a:r>
              <a:rPr b="1" lang="en" sz="1050">
                <a:solidFill>
                  <a:srgbClr val="5F6368"/>
                </a:solidFill>
                <a:highlight>
                  <a:srgbClr val="FFFFFF"/>
                </a:highlight>
              </a:rPr>
              <a:t>τοπικά ελάχιστα</a:t>
            </a:r>
            <a:endParaRPr b="1" sz="1050">
              <a:solidFill>
                <a:srgbClr val="5F6368"/>
              </a:solidFill>
              <a:highlight>
                <a:srgbClr val="FFFFFF"/>
              </a:highlight>
            </a:endParaRPr>
          </a:p>
          <a:p>
            <a:pPr indent="0" lvl="0" marL="0" rtl="0" algn="l">
              <a:spcBef>
                <a:spcPts val="0"/>
              </a:spcBef>
              <a:spcAft>
                <a:spcPts val="0"/>
              </a:spcAft>
              <a:buNone/>
            </a:pPr>
            <a:r>
              <a:rPr b="1" lang="en" sz="1050">
                <a:solidFill>
                  <a:srgbClr val="5F6368"/>
                </a:solidFill>
                <a:highlight>
                  <a:srgbClr val="FFFFFF"/>
                </a:highlight>
              </a:rPr>
              <a:t>(κάθοδος βασισμένη στην κλίση</a:t>
            </a:r>
            <a:endParaRPr b="1" sz="1050">
              <a:solidFill>
                <a:srgbClr val="5F6368"/>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bbb3281ca4_0_3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bbb3281ca4_0_3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 αξωνας </a:t>
            </a:r>
            <a:endParaRPr/>
          </a:p>
          <a:p>
            <a:pPr indent="0" lvl="0" marL="0" rtl="0" algn="l">
              <a:spcBef>
                <a:spcPts val="0"/>
              </a:spcBef>
              <a:spcAft>
                <a:spcPts val="0"/>
              </a:spcAft>
              <a:buNone/>
            </a:pPr>
            <a:r>
              <a:rPr lang="en"/>
              <a:t>Παράγωγο συναρτησης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bbb3281ca4_0_3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bbb3281ca4_0_3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bbb3281ca4_0_3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bbb3281ca4_0_3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Συναρτηση κοστους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bbb3281ca4_0_3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bbb3281ca4_0_3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bbb3281ca4_0_3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3bbb3281ca4_0_3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5F6368"/>
                </a:solidFill>
                <a:highlight>
                  <a:srgbClr val="FFFFFF"/>
                </a:highlight>
              </a:rPr>
              <a:t>κάθοδος βασισμένη στην κλίση</a:t>
            </a:r>
            <a:endParaRPr b="1" sz="1050">
              <a:solidFill>
                <a:srgbClr val="5F6368"/>
              </a:solidFill>
              <a:highlight>
                <a:srgbClr val="FFFFFF"/>
              </a:highlight>
            </a:endParaRPr>
          </a:p>
          <a:p>
            <a:pPr indent="0" lvl="0" marL="0" rtl="0" algn="l">
              <a:spcBef>
                <a:spcPts val="0"/>
              </a:spcBef>
              <a:spcAft>
                <a:spcPts val="0"/>
              </a:spcAft>
              <a:buNone/>
            </a:pPr>
            <a:r>
              <a:t/>
            </a:r>
            <a:endParaRPr b="1" sz="1050">
              <a:solidFill>
                <a:srgbClr val="5F6368"/>
              </a:solidFill>
              <a:highlight>
                <a:srgbClr val="FFFFFF"/>
              </a:highlight>
            </a:endParaRPr>
          </a:p>
          <a:p>
            <a:pPr indent="0" lvl="0" marL="0" rtl="0" algn="l">
              <a:spcBef>
                <a:spcPts val="0"/>
              </a:spcBef>
              <a:spcAft>
                <a:spcPts val="0"/>
              </a:spcAft>
              <a:buClr>
                <a:schemeClr val="dk1"/>
              </a:buClr>
              <a:buSzPts val="1100"/>
              <a:buFont typeface="Arial"/>
              <a:buNone/>
            </a:pPr>
            <a:r>
              <a:rPr b="1" lang="en" sz="1050">
                <a:solidFill>
                  <a:srgbClr val="5F6368"/>
                </a:solidFill>
                <a:highlight>
                  <a:srgbClr val="FFFFFF"/>
                </a:highlight>
              </a:rPr>
              <a:t>γραμμικής παλινδρόμησης</a:t>
            </a:r>
            <a:endParaRPr b="1" sz="1050">
              <a:solidFill>
                <a:srgbClr val="5F6368"/>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bbb3281ca4_0_3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bbb3281ca4_0_3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bbb3281ca4_0_3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bbb3281ca4_0_3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βήμα εκπαίδευσης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bbb3281ca4_0_3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bbb3281ca4_0_3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bbb3281ca4_0_3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bbb3281ca4_0_3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bbb3281ca4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3bbb3281ca4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bbb3281ca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bbb3281ca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bbb3281ca4_0_4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3bbb3281ca4_0_4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bbb3281ca4_0_4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g3bbb3281ca4_0_4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bbb3281ca4_0_4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3bbb3281ca4_0_4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bbb3281ca4_0_4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g3bbb3281ca4_0_4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bbb3281ca4_0_4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g3bbb3281ca4_0_4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3bbb3281ca4_0_4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g3bbb3281ca4_0_4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log and 1/x usually you shift the data bey |min(x)| + 1</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bbb3281ca4_0_4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g3bbb3281ca4_0_4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bbb3281ca4_0_4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g3bbb3281ca4_0_4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bbb3281ca4_0_4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bbb3281ca4_0_4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bbb3281ca4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3bbb3281ca4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3bbb3281ca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3bbb3281ca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bbb3281ca4_0_5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3bbb3281ca4_0_5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3bbb3281ca4_0_5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g3bbb3281ca4_0_5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3bbb3281ca4_0_5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g3bbb3281ca4_0_5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3bbb3281ca4_0_5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g3bbb3281ca4_0_5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bbb3281ca4_0_5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g3bbb3281ca4_0_5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bbb3281ca4_0_5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g3bbb3281ca4_0_5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bbb3281ca4_0_5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3bbb3281ca4_0_5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bbb3281ca4_0_5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g3bbb3281ca4_0_5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bbb3281ca4_0_4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3bbb3281ca4_0_4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bbb3281ca4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3bbb3281ca4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bbb3281ca4_0_58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4" name="Google Shape;914;g3bbb3281ca4_0_58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3bbb3281ca4_0_59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4" name="Google Shape;954;g3bbb3281ca4_0_59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bbb3281ca4_0_59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7" name="Google Shape;967;g3bbb3281ca4_0_59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bbb3281ca4_0_59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9" name="Google Shape;979;g3bbb3281ca4_0_59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3bbb3281ca4_0_59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7" name="Google Shape;1007;g3bbb3281ca4_0_59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3bbb3281ca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3bbb3281ca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3bbb3281ca4_0_64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8" name="Google Shape;1038;g3bbb3281ca4_0_64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bbb3281ca4_0_66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0" name="Google Shape;1050;g3bbb3281ca4_0_66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bbb3281ca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bbb3281ca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bbb3281ca4_0_7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5" name="Google Shape;1065;g3bbb3281ca4_0_7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bbb3281ca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bbb3281c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bbb3281ca4_0_7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2" name="Google Shape;1072;g3bbb3281ca4_0_7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3bbb3281ca4_0_7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2" name="Google Shape;1082;g3bbb3281ca4_0_7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bbb3281ca4_0_7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bbb3281ca4_0_7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bbb3281ca4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3bbb3281ca4_0_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bbb3281ca4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3bbb3281ca4_0_5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sp>
        <p:nvSpPr>
          <p:cNvPr id="58" name="Google Shape;58;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0" name="Google Shape;60;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 name="Shape 63"/>
        <p:cNvGrpSpPr/>
        <p:nvPr/>
      </p:nvGrpSpPr>
      <p:grpSpPr>
        <a:xfrm>
          <a:off x="0" y="0"/>
          <a:ext cx="0" cy="0"/>
          <a:chOff x="0" y="0"/>
          <a:chExt cx="0" cy="0"/>
        </a:xfrm>
      </p:grpSpPr>
      <p:sp>
        <p:nvSpPr>
          <p:cNvPr id="64" name="Google Shape;64;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 name="Google Shape;66;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 name="Shape 69"/>
        <p:cNvGrpSpPr/>
        <p:nvPr/>
      </p:nvGrpSpPr>
      <p:grpSpPr>
        <a:xfrm>
          <a:off x="0" y="0"/>
          <a:ext cx="0" cy="0"/>
          <a:chOff x="0" y="0"/>
          <a:chExt cx="0" cy="0"/>
        </a:xfrm>
      </p:grpSpPr>
      <p:sp>
        <p:nvSpPr>
          <p:cNvPr id="70" name="Google Shape;70;p16"/>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2" name="Google Shape;72;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5" name="Shape 75"/>
        <p:cNvGrpSpPr/>
        <p:nvPr/>
      </p:nvGrpSpPr>
      <p:grpSpPr>
        <a:xfrm>
          <a:off x="0" y="0"/>
          <a:ext cx="0" cy="0"/>
          <a:chOff x="0" y="0"/>
          <a:chExt cx="0" cy="0"/>
        </a:xfrm>
      </p:grpSpPr>
      <p:sp>
        <p:nvSpPr>
          <p:cNvPr id="76" name="Google Shape;76;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7" name="Google Shape;77;p1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 name="Google Shape;79;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 name="Shape 82"/>
        <p:cNvGrpSpPr/>
        <p:nvPr/>
      </p:nvGrpSpPr>
      <p:grpSpPr>
        <a:xfrm>
          <a:off x="0" y="0"/>
          <a:ext cx="0" cy="0"/>
          <a:chOff x="0" y="0"/>
          <a:chExt cx="0" cy="0"/>
        </a:xfrm>
      </p:grpSpPr>
      <p:sp>
        <p:nvSpPr>
          <p:cNvPr id="83" name="Google Shape;83;p1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 name="Google Shape;84;p18"/>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5" name="Google Shape;85;p18"/>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1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7" name="Google Shape;87;p18"/>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3" name="Google Shape;93;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0" name="Shape 100"/>
        <p:cNvGrpSpPr/>
        <p:nvPr/>
      </p:nvGrpSpPr>
      <p:grpSpPr>
        <a:xfrm>
          <a:off x="0" y="0"/>
          <a:ext cx="0" cy="0"/>
          <a:chOff x="0" y="0"/>
          <a:chExt cx="0" cy="0"/>
        </a:xfrm>
      </p:grpSpPr>
      <p:sp>
        <p:nvSpPr>
          <p:cNvPr id="101" name="Google Shape;101;p2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2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3" name="Google Shape;103;p2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4" name="Google Shape;104;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7" name="Shape 107"/>
        <p:cNvGrpSpPr/>
        <p:nvPr/>
      </p:nvGrpSpPr>
      <p:grpSpPr>
        <a:xfrm>
          <a:off x="0" y="0"/>
          <a:ext cx="0" cy="0"/>
          <a:chOff x="0" y="0"/>
          <a:chExt cx="0" cy="0"/>
        </a:xfrm>
      </p:grpSpPr>
      <p:sp>
        <p:nvSpPr>
          <p:cNvPr id="108" name="Google Shape;108;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2"/>
          <p:cNvSpPr/>
          <p:nvPr>
            <p:ph idx="2" type="pic"/>
          </p:nvPr>
        </p:nvSpPr>
        <p:spPr>
          <a:xfrm>
            <a:off x="3887391" y="740569"/>
            <a:ext cx="4629300" cy="3655200"/>
          </a:xfrm>
          <a:prstGeom prst="rect">
            <a:avLst/>
          </a:prstGeom>
          <a:noFill/>
          <a:ln>
            <a:noFill/>
          </a:ln>
        </p:spPr>
      </p:sp>
      <p:sp>
        <p:nvSpPr>
          <p:cNvPr id="110" name="Google Shape;110;p2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1" name="Google Shape;111;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4" name="Shape 114"/>
        <p:cNvGrpSpPr/>
        <p:nvPr/>
      </p:nvGrpSpPr>
      <p:grpSpPr>
        <a:xfrm>
          <a:off x="0" y="0"/>
          <a:ext cx="0" cy="0"/>
          <a:chOff x="0" y="0"/>
          <a:chExt cx="0" cy="0"/>
        </a:xfrm>
      </p:grpSpPr>
      <p:sp>
        <p:nvSpPr>
          <p:cNvPr id="115" name="Google Shape;115;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2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0" name="Shape 120"/>
        <p:cNvGrpSpPr/>
        <p:nvPr/>
      </p:nvGrpSpPr>
      <p:grpSpPr>
        <a:xfrm>
          <a:off x="0" y="0"/>
          <a:ext cx="0" cy="0"/>
          <a:chOff x="0" y="0"/>
          <a:chExt cx="0" cy="0"/>
        </a:xfrm>
      </p:grpSpPr>
      <p:sp>
        <p:nvSpPr>
          <p:cNvPr id="121" name="Google Shape;121;p2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2" name="Google Shape;122;p2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lvl1pPr lvl="0" marR="0" algn="l">
              <a:lnSpc>
                <a:spcPct val="125000"/>
              </a:lnSpc>
              <a:spcBef>
                <a:spcPts val="0"/>
              </a:spcBef>
              <a:spcAft>
                <a:spcPts val="0"/>
              </a:spcAft>
              <a:buClr>
                <a:srgbClr val="000000"/>
              </a:buClr>
              <a:buSzPts val="2100"/>
              <a:buFont typeface="Arial"/>
              <a:buNone/>
              <a:defRPr b="1" sz="2100">
                <a:solidFill>
                  <a:srgbClr val="3366C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8" name="Google Shape;128;p25"/>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9" name="Google Shape;129;p25"/>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 name="Shape 135"/>
        <p:cNvGrpSpPr/>
        <p:nvPr/>
      </p:nvGrpSpPr>
      <p:grpSpPr>
        <a:xfrm>
          <a:off x="0" y="0"/>
          <a:ext cx="0" cy="0"/>
          <a:chOff x="0" y="0"/>
          <a:chExt cx="0" cy="0"/>
        </a:xfrm>
      </p:grpSpPr>
      <p:sp>
        <p:nvSpPr>
          <p:cNvPr id="136" name="Google Shape;136;p27"/>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lvl1pPr lvl="0" marR="0" algn="l">
              <a:lnSpc>
                <a:spcPct val="125000"/>
              </a:lnSpc>
              <a:spcBef>
                <a:spcPts val="0"/>
              </a:spcBef>
              <a:spcAft>
                <a:spcPts val="0"/>
              </a:spcAft>
              <a:buClr>
                <a:srgbClr val="000000"/>
              </a:buClr>
              <a:buSzPts val="2100"/>
              <a:buFont typeface="Arial"/>
              <a:buNone/>
              <a:defRPr b="1" sz="2100">
                <a:solidFill>
                  <a:srgbClr val="3366C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7" name="Google Shape;137;p27"/>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38" name="Google Shape;138;p27"/>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9" name="Shape 13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0" name="Shape 140"/>
        <p:cNvGrpSpPr/>
        <p:nvPr/>
      </p:nvGrpSpPr>
      <p:grpSpPr>
        <a:xfrm>
          <a:off x="0" y="0"/>
          <a:ext cx="0" cy="0"/>
          <a:chOff x="0" y="0"/>
          <a:chExt cx="0" cy="0"/>
        </a:xfrm>
      </p:grpSpPr>
      <p:sp>
        <p:nvSpPr>
          <p:cNvPr id="141" name="Google Shape;141;p2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25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2" name="Google Shape;142;p2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3" name="Shape 143"/>
        <p:cNvGrpSpPr/>
        <p:nvPr/>
      </p:nvGrpSpPr>
      <p:grpSpPr>
        <a:xfrm>
          <a:off x="0" y="0"/>
          <a:ext cx="0" cy="0"/>
          <a:chOff x="0" y="0"/>
          <a:chExt cx="0" cy="0"/>
        </a:xfrm>
      </p:grpSpPr>
      <p:sp>
        <p:nvSpPr>
          <p:cNvPr id="144" name="Google Shape;144;p30"/>
          <p:cNvSpPr txBox="1"/>
          <p:nvPr>
            <p:ph type="title"/>
          </p:nvPr>
        </p:nvSpPr>
        <p:spPr>
          <a:xfrm>
            <a:off x="311700" y="292625"/>
            <a:ext cx="7975200" cy="4992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SzPts val="2700"/>
              <a:buNone/>
              <a:defRPr sz="21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5" name="Google Shape;145;p30"/>
          <p:cNvSpPr txBox="1"/>
          <p:nvPr>
            <p:ph idx="1" type="body"/>
          </p:nvPr>
        </p:nvSpPr>
        <p:spPr>
          <a:xfrm>
            <a:off x="311700" y="923875"/>
            <a:ext cx="39999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50000"/>
              </a:lnSpc>
              <a:spcBef>
                <a:spcPts val="0"/>
              </a:spcBef>
              <a:spcAft>
                <a:spcPts val="0"/>
              </a:spcAft>
              <a:buSzPts val="1200"/>
              <a:buChar char="●"/>
              <a:defRPr sz="1200"/>
            </a:lvl1pPr>
            <a:lvl2pPr indent="-304800" lvl="1" marL="914400" algn="l">
              <a:lnSpc>
                <a:spcPct val="150000"/>
              </a:lnSpc>
              <a:spcBef>
                <a:spcPts val="1600"/>
              </a:spcBef>
              <a:spcAft>
                <a:spcPts val="0"/>
              </a:spcAft>
              <a:buSzPts val="1200"/>
              <a:buChar char="○"/>
              <a:defRPr sz="1200"/>
            </a:lvl2pPr>
            <a:lvl3pPr indent="-304800" lvl="2" marL="1371600" algn="l">
              <a:lnSpc>
                <a:spcPct val="150000"/>
              </a:lnSpc>
              <a:spcBef>
                <a:spcPts val="1600"/>
              </a:spcBef>
              <a:spcAft>
                <a:spcPts val="0"/>
              </a:spcAft>
              <a:buSzPts val="1200"/>
              <a:buChar char="■"/>
              <a:defRPr sz="1200"/>
            </a:lvl3pPr>
            <a:lvl4pPr indent="-304800" lvl="3" marL="1828800" algn="l">
              <a:lnSpc>
                <a:spcPct val="150000"/>
              </a:lnSpc>
              <a:spcBef>
                <a:spcPts val="1600"/>
              </a:spcBef>
              <a:spcAft>
                <a:spcPts val="0"/>
              </a:spcAft>
              <a:buSzPts val="1200"/>
              <a:buChar char="●"/>
              <a:defRPr sz="1200"/>
            </a:lvl4pPr>
            <a:lvl5pPr indent="-304800" lvl="4" marL="2286000" algn="l">
              <a:lnSpc>
                <a:spcPct val="150000"/>
              </a:lnSpc>
              <a:spcBef>
                <a:spcPts val="1600"/>
              </a:spcBef>
              <a:spcAft>
                <a:spcPts val="0"/>
              </a:spcAft>
              <a:buSzPts val="1200"/>
              <a:buChar char="○"/>
              <a:defRPr sz="1200"/>
            </a:lvl5pPr>
            <a:lvl6pPr indent="-304800" lvl="5" marL="2743200" algn="l">
              <a:lnSpc>
                <a:spcPct val="150000"/>
              </a:lnSpc>
              <a:spcBef>
                <a:spcPts val="1600"/>
              </a:spcBef>
              <a:spcAft>
                <a:spcPts val="0"/>
              </a:spcAft>
              <a:buSzPts val="1200"/>
              <a:buChar char="■"/>
              <a:defRPr sz="1200"/>
            </a:lvl6pPr>
            <a:lvl7pPr indent="-304800" lvl="6" marL="3200400" algn="l">
              <a:lnSpc>
                <a:spcPct val="150000"/>
              </a:lnSpc>
              <a:spcBef>
                <a:spcPts val="1600"/>
              </a:spcBef>
              <a:spcAft>
                <a:spcPts val="0"/>
              </a:spcAft>
              <a:buSzPts val="1200"/>
              <a:buChar char="●"/>
              <a:defRPr sz="1200"/>
            </a:lvl7pPr>
            <a:lvl8pPr indent="-304800" lvl="7" marL="3657600" algn="l">
              <a:lnSpc>
                <a:spcPct val="150000"/>
              </a:lnSpc>
              <a:spcBef>
                <a:spcPts val="1600"/>
              </a:spcBef>
              <a:spcAft>
                <a:spcPts val="0"/>
              </a:spcAft>
              <a:buSzPts val="1200"/>
              <a:buChar char="○"/>
              <a:defRPr sz="1200"/>
            </a:lvl8pPr>
            <a:lvl9pPr indent="-304800" lvl="8" marL="4114800" algn="l">
              <a:lnSpc>
                <a:spcPct val="150000"/>
              </a:lnSpc>
              <a:spcBef>
                <a:spcPts val="1600"/>
              </a:spcBef>
              <a:spcAft>
                <a:spcPts val="1600"/>
              </a:spcAft>
              <a:buSzPts val="1200"/>
              <a:buChar char="■"/>
              <a:defRPr sz="1200"/>
            </a:lvl9pPr>
          </a:lstStyle>
          <a:p/>
        </p:txBody>
      </p:sp>
      <p:sp>
        <p:nvSpPr>
          <p:cNvPr id="146" name="Google Shape;146;p30"/>
          <p:cNvSpPr txBox="1"/>
          <p:nvPr>
            <p:ph idx="2" type="body"/>
          </p:nvPr>
        </p:nvSpPr>
        <p:spPr>
          <a:xfrm>
            <a:off x="4832400" y="923875"/>
            <a:ext cx="39999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50000"/>
              </a:lnSpc>
              <a:spcBef>
                <a:spcPts val="0"/>
              </a:spcBef>
              <a:spcAft>
                <a:spcPts val="0"/>
              </a:spcAft>
              <a:buSzPts val="1200"/>
              <a:buChar char="●"/>
              <a:defRPr sz="1200"/>
            </a:lvl1pPr>
            <a:lvl2pPr indent="-304800" lvl="1" marL="914400" algn="l">
              <a:lnSpc>
                <a:spcPct val="150000"/>
              </a:lnSpc>
              <a:spcBef>
                <a:spcPts val="1600"/>
              </a:spcBef>
              <a:spcAft>
                <a:spcPts val="0"/>
              </a:spcAft>
              <a:buSzPts val="1200"/>
              <a:buChar char="○"/>
              <a:defRPr sz="1200"/>
            </a:lvl2pPr>
            <a:lvl3pPr indent="-304800" lvl="2" marL="1371600" algn="l">
              <a:lnSpc>
                <a:spcPct val="150000"/>
              </a:lnSpc>
              <a:spcBef>
                <a:spcPts val="1600"/>
              </a:spcBef>
              <a:spcAft>
                <a:spcPts val="0"/>
              </a:spcAft>
              <a:buSzPts val="1200"/>
              <a:buChar char="■"/>
              <a:defRPr sz="1200"/>
            </a:lvl3pPr>
            <a:lvl4pPr indent="-304800" lvl="3" marL="1828800" algn="l">
              <a:lnSpc>
                <a:spcPct val="150000"/>
              </a:lnSpc>
              <a:spcBef>
                <a:spcPts val="1600"/>
              </a:spcBef>
              <a:spcAft>
                <a:spcPts val="0"/>
              </a:spcAft>
              <a:buSzPts val="1200"/>
              <a:buChar char="●"/>
              <a:defRPr sz="1200"/>
            </a:lvl4pPr>
            <a:lvl5pPr indent="-304800" lvl="4" marL="2286000" algn="l">
              <a:lnSpc>
                <a:spcPct val="150000"/>
              </a:lnSpc>
              <a:spcBef>
                <a:spcPts val="1600"/>
              </a:spcBef>
              <a:spcAft>
                <a:spcPts val="0"/>
              </a:spcAft>
              <a:buSzPts val="1200"/>
              <a:buChar char="○"/>
              <a:defRPr sz="1200"/>
            </a:lvl5pPr>
            <a:lvl6pPr indent="-304800" lvl="5" marL="2743200" algn="l">
              <a:lnSpc>
                <a:spcPct val="150000"/>
              </a:lnSpc>
              <a:spcBef>
                <a:spcPts val="1600"/>
              </a:spcBef>
              <a:spcAft>
                <a:spcPts val="0"/>
              </a:spcAft>
              <a:buSzPts val="1200"/>
              <a:buChar char="■"/>
              <a:defRPr sz="1200"/>
            </a:lvl6pPr>
            <a:lvl7pPr indent="-304800" lvl="6" marL="3200400" algn="l">
              <a:lnSpc>
                <a:spcPct val="150000"/>
              </a:lnSpc>
              <a:spcBef>
                <a:spcPts val="1600"/>
              </a:spcBef>
              <a:spcAft>
                <a:spcPts val="0"/>
              </a:spcAft>
              <a:buSzPts val="1200"/>
              <a:buChar char="●"/>
              <a:defRPr sz="1200"/>
            </a:lvl7pPr>
            <a:lvl8pPr indent="-304800" lvl="7" marL="3657600" algn="l">
              <a:lnSpc>
                <a:spcPct val="150000"/>
              </a:lnSpc>
              <a:spcBef>
                <a:spcPts val="1600"/>
              </a:spcBef>
              <a:spcAft>
                <a:spcPts val="0"/>
              </a:spcAft>
              <a:buSzPts val="1200"/>
              <a:buChar char="○"/>
              <a:defRPr sz="1200"/>
            </a:lvl8pPr>
            <a:lvl9pPr indent="-304800" lvl="8" marL="4114800" algn="l">
              <a:lnSpc>
                <a:spcPct val="150000"/>
              </a:lnSpc>
              <a:spcBef>
                <a:spcPts val="1600"/>
              </a:spcBef>
              <a:spcAft>
                <a:spcPts val="1600"/>
              </a:spcAft>
              <a:buSzPts val="1200"/>
              <a:buChar char="■"/>
              <a:defRPr sz="1200"/>
            </a:lvl9pPr>
          </a:lstStyle>
          <a:p/>
        </p:txBody>
      </p:sp>
      <p:sp>
        <p:nvSpPr>
          <p:cNvPr id="147" name="Google Shape;147;p30"/>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8" name="Shape 148"/>
        <p:cNvGrpSpPr/>
        <p:nvPr/>
      </p:nvGrpSpPr>
      <p:grpSpPr>
        <a:xfrm>
          <a:off x="0" y="0"/>
          <a:ext cx="0" cy="0"/>
          <a:chOff x="0" y="0"/>
          <a:chExt cx="0" cy="0"/>
        </a:xfrm>
      </p:grpSpPr>
      <p:sp>
        <p:nvSpPr>
          <p:cNvPr id="149" name="Google Shape;149;p31"/>
          <p:cNvSpPr txBox="1"/>
          <p:nvPr>
            <p:ph type="title"/>
          </p:nvPr>
        </p:nvSpPr>
        <p:spPr>
          <a:xfrm>
            <a:off x="490250" y="450150"/>
            <a:ext cx="7896600" cy="4090800"/>
          </a:xfrm>
          <a:prstGeom prst="rect">
            <a:avLst/>
          </a:prstGeom>
          <a:noFill/>
          <a:ln>
            <a:noFill/>
          </a:ln>
        </p:spPr>
        <p:txBody>
          <a:bodyPr anchorCtr="0" anchor="ctr" bIns="91425" lIns="91425" spcFirstLastPara="1" rIns="91425" wrap="square" tIns="91425">
            <a:noAutofit/>
          </a:bodyPr>
          <a:lstStyle>
            <a:lvl1pPr lvl="0" algn="l">
              <a:lnSpc>
                <a:spcPct val="125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0" name="Google Shape;150;p3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1" name="Shape 151"/>
        <p:cNvGrpSpPr/>
        <p:nvPr/>
      </p:nvGrpSpPr>
      <p:grpSpPr>
        <a:xfrm>
          <a:off x="0" y="0"/>
          <a:ext cx="0" cy="0"/>
          <a:chOff x="0" y="0"/>
          <a:chExt cx="0" cy="0"/>
        </a:xfrm>
      </p:grpSpPr>
      <p:sp>
        <p:nvSpPr>
          <p:cNvPr id="152" name="Google Shape;152;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53" name="Google Shape;153;p32"/>
          <p:cNvSpPr txBox="1"/>
          <p:nvPr>
            <p:ph type="title"/>
          </p:nvPr>
        </p:nvSpPr>
        <p:spPr>
          <a:xfrm>
            <a:off x="265500" y="623575"/>
            <a:ext cx="4045200" cy="1482300"/>
          </a:xfrm>
          <a:prstGeom prst="rect">
            <a:avLst/>
          </a:prstGeom>
          <a:noFill/>
          <a:ln>
            <a:noFill/>
          </a:ln>
        </p:spPr>
        <p:txBody>
          <a:bodyPr anchorCtr="0" anchor="b" bIns="91425" lIns="91425" spcFirstLastPara="1" rIns="91425" wrap="square" tIns="91425">
            <a:noAutofit/>
          </a:bodyPr>
          <a:lstStyle>
            <a:lvl1pPr lvl="0" algn="ctr">
              <a:lnSpc>
                <a:spcPct val="125000"/>
              </a:lnSpc>
              <a:spcBef>
                <a:spcPts val="0"/>
              </a:spcBef>
              <a:spcAft>
                <a:spcPts val="0"/>
              </a:spcAft>
              <a:buSzPts val="3400"/>
              <a:buNone/>
              <a:defRPr sz="34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54" name="Google Shape;154;p32"/>
          <p:cNvSpPr txBox="1"/>
          <p:nvPr>
            <p:ph idx="1" type="subTitle"/>
          </p:nvPr>
        </p:nvSpPr>
        <p:spPr>
          <a:xfrm>
            <a:off x="265500" y="23839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5" name="Google Shape;155;p32"/>
          <p:cNvSpPr txBox="1"/>
          <p:nvPr>
            <p:ph idx="2" type="body"/>
          </p:nvPr>
        </p:nvSpPr>
        <p:spPr>
          <a:xfrm>
            <a:off x="4939500" y="8002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50000"/>
              </a:lnSpc>
              <a:spcBef>
                <a:spcPts val="0"/>
              </a:spcBef>
              <a:spcAft>
                <a:spcPts val="0"/>
              </a:spcAft>
              <a:buSzPts val="1400"/>
              <a:buChar char="●"/>
              <a:defRPr/>
            </a:lvl1pPr>
            <a:lvl2pPr indent="-317500" lvl="1" marL="914400" algn="l">
              <a:lnSpc>
                <a:spcPct val="150000"/>
              </a:lnSpc>
              <a:spcBef>
                <a:spcPts val="1600"/>
              </a:spcBef>
              <a:spcAft>
                <a:spcPts val="0"/>
              </a:spcAft>
              <a:buSzPts val="1400"/>
              <a:buChar char="○"/>
              <a:defRPr/>
            </a:lvl2pPr>
            <a:lvl3pPr indent="-317500" lvl="2" marL="1371600" algn="l">
              <a:lnSpc>
                <a:spcPct val="150000"/>
              </a:lnSpc>
              <a:spcBef>
                <a:spcPts val="1600"/>
              </a:spcBef>
              <a:spcAft>
                <a:spcPts val="0"/>
              </a:spcAft>
              <a:buSzPts val="1400"/>
              <a:buChar char="■"/>
              <a:defRPr/>
            </a:lvl3pPr>
            <a:lvl4pPr indent="-317500" lvl="3" marL="1828800" algn="l">
              <a:lnSpc>
                <a:spcPct val="150000"/>
              </a:lnSpc>
              <a:spcBef>
                <a:spcPts val="1600"/>
              </a:spcBef>
              <a:spcAft>
                <a:spcPts val="0"/>
              </a:spcAft>
              <a:buSzPts val="1400"/>
              <a:buChar char="●"/>
              <a:defRPr/>
            </a:lvl4pPr>
            <a:lvl5pPr indent="-317500" lvl="4" marL="2286000" algn="l">
              <a:lnSpc>
                <a:spcPct val="150000"/>
              </a:lnSpc>
              <a:spcBef>
                <a:spcPts val="1600"/>
              </a:spcBef>
              <a:spcAft>
                <a:spcPts val="0"/>
              </a:spcAft>
              <a:buSzPts val="1400"/>
              <a:buChar char="○"/>
              <a:defRPr/>
            </a:lvl5pPr>
            <a:lvl6pPr indent="-317500" lvl="5" marL="2743200" algn="l">
              <a:lnSpc>
                <a:spcPct val="150000"/>
              </a:lnSpc>
              <a:spcBef>
                <a:spcPts val="1600"/>
              </a:spcBef>
              <a:spcAft>
                <a:spcPts val="0"/>
              </a:spcAft>
              <a:buSzPts val="1400"/>
              <a:buChar char="■"/>
              <a:defRPr/>
            </a:lvl6pPr>
            <a:lvl7pPr indent="-317500" lvl="6" marL="3200400" algn="l">
              <a:lnSpc>
                <a:spcPct val="150000"/>
              </a:lnSpc>
              <a:spcBef>
                <a:spcPts val="1600"/>
              </a:spcBef>
              <a:spcAft>
                <a:spcPts val="0"/>
              </a:spcAft>
              <a:buSzPts val="1400"/>
              <a:buChar char="●"/>
              <a:defRPr/>
            </a:lvl7pPr>
            <a:lvl8pPr indent="-317500" lvl="7" marL="3657600" algn="l">
              <a:lnSpc>
                <a:spcPct val="150000"/>
              </a:lnSpc>
              <a:spcBef>
                <a:spcPts val="1600"/>
              </a:spcBef>
              <a:spcAft>
                <a:spcPts val="0"/>
              </a:spcAft>
              <a:buSzPts val="1400"/>
              <a:buChar char="○"/>
              <a:defRPr/>
            </a:lvl8pPr>
            <a:lvl9pPr indent="-317500" lvl="8" marL="4114800" algn="l">
              <a:lnSpc>
                <a:spcPct val="150000"/>
              </a:lnSpc>
              <a:spcBef>
                <a:spcPts val="1600"/>
              </a:spcBef>
              <a:spcAft>
                <a:spcPts val="1600"/>
              </a:spcAft>
              <a:buSzPts val="1400"/>
              <a:buChar char="■"/>
              <a:defRPr/>
            </a:lvl9pPr>
          </a:lstStyle>
          <a:p/>
        </p:txBody>
      </p:sp>
      <p:sp>
        <p:nvSpPr>
          <p:cNvPr id="156" name="Google Shape;156;p32"/>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7" name="Shape 157"/>
        <p:cNvGrpSpPr/>
        <p:nvPr/>
      </p:nvGrpSpPr>
      <p:grpSpPr>
        <a:xfrm>
          <a:off x="0" y="0"/>
          <a:ext cx="0" cy="0"/>
          <a:chOff x="0" y="0"/>
          <a:chExt cx="0" cy="0"/>
        </a:xfrm>
      </p:grpSpPr>
      <p:sp>
        <p:nvSpPr>
          <p:cNvPr id="158" name="Google Shape;158;p3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25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59" name="Google Shape;159;p33"/>
          <p:cNvSpPr txBox="1"/>
          <p:nvPr>
            <p:ph idx="1" type="body"/>
          </p:nvPr>
        </p:nvSpPr>
        <p:spPr>
          <a:xfrm>
            <a:off x="311700" y="2903438"/>
            <a:ext cx="8520600" cy="15495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60" name="Google Shape;160;p33"/>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block">
  <p:cSld name="CUSTOM">
    <p:bg>
      <p:bgPr>
        <a:solidFill>
          <a:srgbClr val="262626"/>
        </a:solidFill>
      </p:bgPr>
    </p:bg>
    <p:spTree>
      <p:nvGrpSpPr>
        <p:cNvPr id="161" name="Shape 161"/>
        <p:cNvGrpSpPr/>
        <p:nvPr/>
      </p:nvGrpSpPr>
      <p:grpSpPr>
        <a:xfrm>
          <a:off x="0" y="0"/>
          <a:ext cx="0" cy="0"/>
          <a:chOff x="0" y="0"/>
          <a:chExt cx="0" cy="0"/>
        </a:xfrm>
      </p:grpSpPr>
      <p:sp>
        <p:nvSpPr>
          <p:cNvPr id="162" name="Google Shape;162;p34"/>
          <p:cNvSpPr txBox="1"/>
          <p:nvPr>
            <p:ph idx="1" type="body"/>
          </p:nvPr>
        </p:nvSpPr>
        <p:spPr>
          <a:xfrm>
            <a:off x="502200" y="961975"/>
            <a:ext cx="82395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Font typeface="Roboto"/>
              <a:buChar char="●"/>
              <a:defRPr sz="1200">
                <a:solidFill>
                  <a:schemeClr val="lt1"/>
                </a:solidFill>
                <a:latin typeface="Roboto"/>
                <a:ea typeface="Roboto"/>
                <a:cs typeface="Roboto"/>
                <a:sym typeface="Roboto"/>
              </a:defRPr>
            </a:lvl1pPr>
            <a:lvl2pPr indent="-304800" lvl="1" marL="9144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2pPr>
            <a:lvl3pPr indent="-304800" lvl="2" marL="13716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3pPr>
            <a:lvl4pPr indent="-304800" lvl="3" marL="18288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4pPr>
            <a:lvl5pPr indent="-304800" lvl="4" marL="22860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5pPr>
            <a:lvl6pPr indent="-304800" lvl="5" marL="27432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indent="-304800" lvl="6" marL="32004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indent="-304800" lvl="7" marL="36576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indent="-304800" lvl="8" marL="4114800" algn="l">
              <a:lnSpc>
                <a:spcPct val="115000"/>
              </a:lnSpc>
              <a:spcBef>
                <a:spcPts val="1600"/>
              </a:spcBef>
              <a:spcAft>
                <a:spcPts val="1600"/>
              </a:spcAft>
              <a:buClr>
                <a:schemeClr val="lt1"/>
              </a:buClr>
              <a:buSzPts val="1200"/>
              <a:buFont typeface="Roboto"/>
              <a:buChar char="■"/>
              <a:defRPr sz="1200">
                <a:solidFill>
                  <a:schemeClr val="lt1"/>
                </a:solidFill>
                <a:latin typeface="Roboto"/>
                <a:ea typeface="Roboto"/>
                <a:cs typeface="Roboto"/>
                <a:sym typeface="Roboto"/>
              </a:defRPr>
            </a:lvl9pPr>
          </a:lstStyle>
          <a:p/>
        </p:txBody>
      </p:sp>
      <p:sp>
        <p:nvSpPr>
          <p:cNvPr id="163" name="Google Shape;163;p34"/>
          <p:cNvSpPr txBox="1"/>
          <p:nvPr>
            <p:ph type="title"/>
          </p:nvPr>
        </p:nvSpPr>
        <p:spPr>
          <a:xfrm>
            <a:off x="311700" y="292625"/>
            <a:ext cx="8013300" cy="5727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4" name="Google Shape;164;p34"/>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CUSTOM_1">
    <p:bg>
      <p:bgPr>
        <a:noFill/>
      </p:bgPr>
    </p:bg>
    <p:spTree>
      <p:nvGrpSpPr>
        <p:cNvPr id="165" name="Shape 165"/>
        <p:cNvGrpSpPr/>
        <p:nvPr/>
      </p:nvGrpSpPr>
      <p:grpSpPr>
        <a:xfrm>
          <a:off x="0" y="0"/>
          <a:ext cx="0" cy="0"/>
          <a:chOff x="0" y="0"/>
          <a:chExt cx="0" cy="0"/>
        </a:xfrm>
      </p:grpSpPr>
      <p:sp>
        <p:nvSpPr>
          <p:cNvPr id="166" name="Google Shape;166;p35"/>
          <p:cNvSpPr txBox="1"/>
          <p:nvPr>
            <p:ph type="title"/>
          </p:nvPr>
        </p:nvSpPr>
        <p:spPr>
          <a:xfrm>
            <a:off x="1388625" y="292625"/>
            <a:ext cx="6740400" cy="4992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SzPts val="2100"/>
              <a:buNone/>
              <a:defRPr sz="21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67" name="Google Shape;167;p35"/>
          <p:cNvPicPr preferRelativeResize="0"/>
          <p:nvPr/>
        </p:nvPicPr>
        <p:blipFill rotWithShape="1">
          <a:blip r:embed="rId2">
            <a:alphaModFix/>
          </a:blip>
          <a:srcRect b="0" l="0" r="0" t="0"/>
          <a:stretch/>
        </p:blipFill>
        <p:spPr>
          <a:xfrm>
            <a:off x="-5427" y="-19162"/>
            <a:ext cx="1035913" cy="5170996"/>
          </a:xfrm>
          <a:prstGeom prst="rect">
            <a:avLst/>
          </a:prstGeom>
          <a:noFill/>
          <a:ln>
            <a:noFill/>
          </a:ln>
        </p:spPr>
      </p:pic>
      <p:sp>
        <p:nvSpPr>
          <p:cNvPr id="168" name="Google Shape;168;p35"/>
          <p:cNvSpPr txBox="1"/>
          <p:nvPr>
            <p:ph idx="2" type="title"/>
          </p:nvPr>
        </p:nvSpPr>
        <p:spPr>
          <a:xfrm rot="-5400000">
            <a:off x="-1460568" y="2255088"/>
            <a:ext cx="3946200" cy="5727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9" name="Google Shape;169;p35"/>
          <p:cNvSpPr txBox="1"/>
          <p:nvPr>
            <p:ph idx="1" type="body"/>
          </p:nvPr>
        </p:nvSpPr>
        <p:spPr>
          <a:xfrm>
            <a:off x="1414463" y="932538"/>
            <a:ext cx="3268200" cy="3505800"/>
          </a:xfrm>
          <a:prstGeom prst="rect">
            <a:avLst/>
          </a:prstGeom>
          <a:noFill/>
          <a:ln>
            <a:noFill/>
          </a:ln>
        </p:spPr>
        <p:txBody>
          <a:bodyPr anchorCtr="0" anchor="t" bIns="91425" lIns="91425" spcFirstLastPara="1" rIns="91425" wrap="square" tIns="91425">
            <a:noAutofit/>
          </a:bodyPr>
          <a:lstStyle>
            <a:lvl1pPr indent="-298450" lvl="0" marL="457200" algn="l">
              <a:lnSpc>
                <a:spcPct val="150000"/>
              </a:lnSpc>
              <a:spcBef>
                <a:spcPts val="0"/>
              </a:spcBef>
              <a:spcAft>
                <a:spcPts val="0"/>
              </a:spcAft>
              <a:buSzPts val="1100"/>
              <a:buChar char="●"/>
              <a:defRPr sz="1100"/>
            </a:lvl1pPr>
            <a:lvl2pPr indent="-298450" lvl="1" marL="914400" algn="l">
              <a:lnSpc>
                <a:spcPct val="150000"/>
              </a:lnSpc>
              <a:spcBef>
                <a:spcPts val="1600"/>
              </a:spcBef>
              <a:spcAft>
                <a:spcPts val="0"/>
              </a:spcAft>
              <a:buSzPts val="1100"/>
              <a:buChar char="○"/>
              <a:defRPr sz="1100"/>
            </a:lvl2pPr>
            <a:lvl3pPr indent="-298450" lvl="2" marL="1371600" algn="l">
              <a:lnSpc>
                <a:spcPct val="150000"/>
              </a:lnSpc>
              <a:spcBef>
                <a:spcPts val="1600"/>
              </a:spcBef>
              <a:spcAft>
                <a:spcPts val="0"/>
              </a:spcAft>
              <a:buSzPts val="1100"/>
              <a:buChar char="■"/>
              <a:defRPr sz="1100"/>
            </a:lvl3pPr>
            <a:lvl4pPr indent="-298450" lvl="3" marL="1828800" algn="l">
              <a:lnSpc>
                <a:spcPct val="150000"/>
              </a:lnSpc>
              <a:spcBef>
                <a:spcPts val="1600"/>
              </a:spcBef>
              <a:spcAft>
                <a:spcPts val="0"/>
              </a:spcAft>
              <a:buSzPts val="1100"/>
              <a:buChar char="●"/>
              <a:defRPr sz="1100"/>
            </a:lvl4pPr>
            <a:lvl5pPr indent="-298450" lvl="4" marL="2286000" algn="l">
              <a:lnSpc>
                <a:spcPct val="150000"/>
              </a:lnSpc>
              <a:spcBef>
                <a:spcPts val="1600"/>
              </a:spcBef>
              <a:spcAft>
                <a:spcPts val="0"/>
              </a:spcAft>
              <a:buSzPts val="1100"/>
              <a:buChar char="○"/>
              <a:defRPr sz="1100"/>
            </a:lvl5pPr>
            <a:lvl6pPr indent="-298450" lvl="5" marL="2743200" algn="l">
              <a:lnSpc>
                <a:spcPct val="150000"/>
              </a:lnSpc>
              <a:spcBef>
                <a:spcPts val="1600"/>
              </a:spcBef>
              <a:spcAft>
                <a:spcPts val="0"/>
              </a:spcAft>
              <a:buSzPts val="1100"/>
              <a:buChar char="■"/>
              <a:defRPr sz="1100"/>
            </a:lvl6pPr>
            <a:lvl7pPr indent="-298450" lvl="6" marL="3200400" algn="l">
              <a:lnSpc>
                <a:spcPct val="150000"/>
              </a:lnSpc>
              <a:spcBef>
                <a:spcPts val="1600"/>
              </a:spcBef>
              <a:spcAft>
                <a:spcPts val="0"/>
              </a:spcAft>
              <a:buSzPts val="1100"/>
              <a:buChar char="●"/>
              <a:defRPr sz="1100"/>
            </a:lvl7pPr>
            <a:lvl8pPr indent="-298450" lvl="7" marL="3657600" algn="l">
              <a:lnSpc>
                <a:spcPct val="150000"/>
              </a:lnSpc>
              <a:spcBef>
                <a:spcPts val="1600"/>
              </a:spcBef>
              <a:spcAft>
                <a:spcPts val="0"/>
              </a:spcAft>
              <a:buSzPts val="1100"/>
              <a:buChar char="○"/>
              <a:defRPr sz="1100"/>
            </a:lvl8pPr>
            <a:lvl9pPr indent="-298450" lvl="8" marL="4114800" algn="l">
              <a:lnSpc>
                <a:spcPct val="150000"/>
              </a:lnSpc>
              <a:spcBef>
                <a:spcPts val="1600"/>
              </a:spcBef>
              <a:spcAft>
                <a:spcPts val="1600"/>
              </a:spcAft>
              <a:buSzPts val="1100"/>
              <a:buChar char="■"/>
              <a:defRPr sz="1100"/>
            </a:lvl9pPr>
          </a:lstStyle>
          <a:p/>
        </p:txBody>
      </p:sp>
      <p:sp>
        <p:nvSpPr>
          <p:cNvPr id="170" name="Google Shape;170;p35"/>
          <p:cNvSpPr txBox="1"/>
          <p:nvPr>
            <p:ph idx="3" type="body"/>
          </p:nvPr>
        </p:nvSpPr>
        <p:spPr>
          <a:xfrm>
            <a:off x="5127200" y="932538"/>
            <a:ext cx="3268200" cy="3505800"/>
          </a:xfrm>
          <a:prstGeom prst="rect">
            <a:avLst/>
          </a:prstGeom>
          <a:noFill/>
          <a:ln>
            <a:noFill/>
          </a:ln>
        </p:spPr>
        <p:txBody>
          <a:bodyPr anchorCtr="0" anchor="t" bIns="91425" lIns="91425" spcFirstLastPara="1" rIns="91425" wrap="square" tIns="91425">
            <a:noAutofit/>
          </a:bodyPr>
          <a:lstStyle>
            <a:lvl1pPr indent="-298450" lvl="0" marL="457200" algn="l">
              <a:lnSpc>
                <a:spcPct val="150000"/>
              </a:lnSpc>
              <a:spcBef>
                <a:spcPts val="0"/>
              </a:spcBef>
              <a:spcAft>
                <a:spcPts val="0"/>
              </a:spcAft>
              <a:buSzPts val="1100"/>
              <a:buChar char="●"/>
              <a:defRPr sz="1100"/>
            </a:lvl1pPr>
            <a:lvl2pPr indent="-298450" lvl="1" marL="914400" algn="l">
              <a:lnSpc>
                <a:spcPct val="150000"/>
              </a:lnSpc>
              <a:spcBef>
                <a:spcPts val="1600"/>
              </a:spcBef>
              <a:spcAft>
                <a:spcPts val="0"/>
              </a:spcAft>
              <a:buSzPts val="1100"/>
              <a:buChar char="○"/>
              <a:defRPr sz="1100"/>
            </a:lvl2pPr>
            <a:lvl3pPr indent="-298450" lvl="2" marL="1371600" algn="l">
              <a:lnSpc>
                <a:spcPct val="150000"/>
              </a:lnSpc>
              <a:spcBef>
                <a:spcPts val="1600"/>
              </a:spcBef>
              <a:spcAft>
                <a:spcPts val="0"/>
              </a:spcAft>
              <a:buSzPts val="1100"/>
              <a:buChar char="■"/>
              <a:defRPr sz="1100"/>
            </a:lvl3pPr>
            <a:lvl4pPr indent="-298450" lvl="3" marL="1828800" algn="l">
              <a:lnSpc>
                <a:spcPct val="150000"/>
              </a:lnSpc>
              <a:spcBef>
                <a:spcPts val="1600"/>
              </a:spcBef>
              <a:spcAft>
                <a:spcPts val="0"/>
              </a:spcAft>
              <a:buSzPts val="1100"/>
              <a:buChar char="●"/>
              <a:defRPr sz="1100"/>
            </a:lvl4pPr>
            <a:lvl5pPr indent="-298450" lvl="4" marL="2286000" algn="l">
              <a:lnSpc>
                <a:spcPct val="150000"/>
              </a:lnSpc>
              <a:spcBef>
                <a:spcPts val="1600"/>
              </a:spcBef>
              <a:spcAft>
                <a:spcPts val="0"/>
              </a:spcAft>
              <a:buSzPts val="1100"/>
              <a:buChar char="○"/>
              <a:defRPr sz="1100"/>
            </a:lvl5pPr>
            <a:lvl6pPr indent="-298450" lvl="5" marL="2743200" algn="l">
              <a:lnSpc>
                <a:spcPct val="150000"/>
              </a:lnSpc>
              <a:spcBef>
                <a:spcPts val="1600"/>
              </a:spcBef>
              <a:spcAft>
                <a:spcPts val="0"/>
              </a:spcAft>
              <a:buSzPts val="1100"/>
              <a:buChar char="■"/>
              <a:defRPr sz="1100"/>
            </a:lvl6pPr>
            <a:lvl7pPr indent="-298450" lvl="6" marL="3200400" algn="l">
              <a:lnSpc>
                <a:spcPct val="150000"/>
              </a:lnSpc>
              <a:spcBef>
                <a:spcPts val="1600"/>
              </a:spcBef>
              <a:spcAft>
                <a:spcPts val="0"/>
              </a:spcAft>
              <a:buSzPts val="1100"/>
              <a:buChar char="●"/>
              <a:defRPr sz="1100"/>
            </a:lvl7pPr>
            <a:lvl8pPr indent="-298450" lvl="7" marL="3657600" algn="l">
              <a:lnSpc>
                <a:spcPct val="150000"/>
              </a:lnSpc>
              <a:spcBef>
                <a:spcPts val="1600"/>
              </a:spcBef>
              <a:spcAft>
                <a:spcPts val="0"/>
              </a:spcAft>
              <a:buSzPts val="1100"/>
              <a:buChar char="○"/>
              <a:defRPr sz="1100"/>
            </a:lvl8pPr>
            <a:lvl9pPr indent="-298450" lvl="8" marL="4114800" algn="l">
              <a:lnSpc>
                <a:spcPct val="150000"/>
              </a:lnSpc>
              <a:spcBef>
                <a:spcPts val="1600"/>
              </a:spcBef>
              <a:spcAft>
                <a:spcPts val="1600"/>
              </a:spcAft>
              <a:buSzPts val="1100"/>
              <a:buChar char="■"/>
              <a:defRPr sz="1100"/>
            </a:lvl9pPr>
          </a:lstStyle>
          <a:p/>
        </p:txBody>
      </p:sp>
      <p:sp>
        <p:nvSpPr>
          <p:cNvPr id="171" name="Google Shape;171;p35"/>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7" name="Shape 177"/>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8" name="Shape 178"/>
        <p:cNvGrpSpPr/>
        <p:nvPr/>
      </p:nvGrpSpPr>
      <p:grpSpPr>
        <a:xfrm>
          <a:off x="0" y="0"/>
          <a:ext cx="0" cy="0"/>
          <a:chOff x="0" y="0"/>
          <a:chExt cx="0" cy="0"/>
        </a:xfrm>
      </p:grpSpPr>
      <p:sp>
        <p:nvSpPr>
          <p:cNvPr id="179" name="Google Shape;179;p38"/>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lvl1pPr lvl="0" marR="0" algn="l">
              <a:lnSpc>
                <a:spcPct val="125000"/>
              </a:lnSpc>
              <a:spcBef>
                <a:spcPts val="0"/>
              </a:spcBef>
              <a:spcAft>
                <a:spcPts val="0"/>
              </a:spcAft>
              <a:buClr>
                <a:srgbClr val="000000"/>
              </a:buClr>
              <a:buSzPts val="2100"/>
              <a:buFont typeface="Arial"/>
              <a:buNone/>
              <a:defRPr b="1" sz="2100">
                <a:solidFill>
                  <a:srgbClr val="3366C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0" name="Google Shape;180;p38"/>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81" name="Google Shape;181;p38"/>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2" name="Shape 182"/>
        <p:cNvGrpSpPr/>
        <p:nvPr/>
      </p:nvGrpSpPr>
      <p:grpSpPr>
        <a:xfrm>
          <a:off x="0" y="0"/>
          <a:ext cx="0" cy="0"/>
          <a:chOff x="0" y="0"/>
          <a:chExt cx="0" cy="0"/>
        </a:xfrm>
      </p:grpSpPr>
      <p:sp>
        <p:nvSpPr>
          <p:cNvPr id="183" name="Google Shape;183;p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25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4" name="Google Shape;184;p3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5" name="Shape 185"/>
        <p:cNvGrpSpPr/>
        <p:nvPr/>
      </p:nvGrpSpPr>
      <p:grpSpPr>
        <a:xfrm>
          <a:off x="0" y="0"/>
          <a:ext cx="0" cy="0"/>
          <a:chOff x="0" y="0"/>
          <a:chExt cx="0" cy="0"/>
        </a:xfrm>
      </p:grpSpPr>
      <p:sp>
        <p:nvSpPr>
          <p:cNvPr id="186" name="Google Shape;186;p40"/>
          <p:cNvSpPr txBox="1"/>
          <p:nvPr>
            <p:ph type="title"/>
          </p:nvPr>
        </p:nvSpPr>
        <p:spPr>
          <a:xfrm>
            <a:off x="311700" y="292625"/>
            <a:ext cx="7975200" cy="4992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SzPts val="2700"/>
              <a:buNone/>
              <a:defRPr sz="21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7" name="Google Shape;187;p40"/>
          <p:cNvSpPr txBox="1"/>
          <p:nvPr>
            <p:ph idx="1" type="body"/>
          </p:nvPr>
        </p:nvSpPr>
        <p:spPr>
          <a:xfrm>
            <a:off x="311700" y="923875"/>
            <a:ext cx="39999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50000"/>
              </a:lnSpc>
              <a:spcBef>
                <a:spcPts val="0"/>
              </a:spcBef>
              <a:spcAft>
                <a:spcPts val="0"/>
              </a:spcAft>
              <a:buSzPts val="1200"/>
              <a:buChar char="●"/>
              <a:defRPr sz="1200"/>
            </a:lvl1pPr>
            <a:lvl2pPr indent="-304800" lvl="1" marL="914400" algn="l">
              <a:lnSpc>
                <a:spcPct val="150000"/>
              </a:lnSpc>
              <a:spcBef>
                <a:spcPts val="1600"/>
              </a:spcBef>
              <a:spcAft>
                <a:spcPts val="0"/>
              </a:spcAft>
              <a:buSzPts val="1200"/>
              <a:buChar char="○"/>
              <a:defRPr sz="1200"/>
            </a:lvl2pPr>
            <a:lvl3pPr indent="-304800" lvl="2" marL="1371600" algn="l">
              <a:lnSpc>
                <a:spcPct val="150000"/>
              </a:lnSpc>
              <a:spcBef>
                <a:spcPts val="1600"/>
              </a:spcBef>
              <a:spcAft>
                <a:spcPts val="0"/>
              </a:spcAft>
              <a:buSzPts val="1200"/>
              <a:buChar char="■"/>
              <a:defRPr sz="1200"/>
            </a:lvl3pPr>
            <a:lvl4pPr indent="-304800" lvl="3" marL="1828800" algn="l">
              <a:lnSpc>
                <a:spcPct val="150000"/>
              </a:lnSpc>
              <a:spcBef>
                <a:spcPts val="1600"/>
              </a:spcBef>
              <a:spcAft>
                <a:spcPts val="0"/>
              </a:spcAft>
              <a:buSzPts val="1200"/>
              <a:buChar char="●"/>
              <a:defRPr sz="1200"/>
            </a:lvl4pPr>
            <a:lvl5pPr indent="-304800" lvl="4" marL="2286000" algn="l">
              <a:lnSpc>
                <a:spcPct val="150000"/>
              </a:lnSpc>
              <a:spcBef>
                <a:spcPts val="1600"/>
              </a:spcBef>
              <a:spcAft>
                <a:spcPts val="0"/>
              </a:spcAft>
              <a:buSzPts val="1200"/>
              <a:buChar char="○"/>
              <a:defRPr sz="1200"/>
            </a:lvl5pPr>
            <a:lvl6pPr indent="-304800" lvl="5" marL="2743200" algn="l">
              <a:lnSpc>
                <a:spcPct val="150000"/>
              </a:lnSpc>
              <a:spcBef>
                <a:spcPts val="1600"/>
              </a:spcBef>
              <a:spcAft>
                <a:spcPts val="0"/>
              </a:spcAft>
              <a:buSzPts val="1200"/>
              <a:buChar char="■"/>
              <a:defRPr sz="1200"/>
            </a:lvl6pPr>
            <a:lvl7pPr indent="-304800" lvl="6" marL="3200400" algn="l">
              <a:lnSpc>
                <a:spcPct val="150000"/>
              </a:lnSpc>
              <a:spcBef>
                <a:spcPts val="1600"/>
              </a:spcBef>
              <a:spcAft>
                <a:spcPts val="0"/>
              </a:spcAft>
              <a:buSzPts val="1200"/>
              <a:buChar char="●"/>
              <a:defRPr sz="1200"/>
            </a:lvl7pPr>
            <a:lvl8pPr indent="-304800" lvl="7" marL="3657600" algn="l">
              <a:lnSpc>
                <a:spcPct val="150000"/>
              </a:lnSpc>
              <a:spcBef>
                <a:spcPts val="1600"/>
              </a:spcBef>
              <a:spcAft>
                <a:spcPts val="0"/>
              </a:spcAft>
              <a:buSzPts val="1200"/>
              <a:buChar char="○"/>
              <a:defRPr sz="1200"/>
            </a:lvl8pPr>
            <a:lvl9pPr indent="-304800" lvl="8" marL="4114800" algn="l">
              <a:lnSpc>
                <a:spcPct val="150000"/>
              </a:lnSpc>
              <a:spcBef>
                <a:spcPts val="1600"/>
              </a:spcBef>
              <a:spcAft>
                <a:spcPts val="1600"/>
              </a:spcAft>
              <a:buSzPts val="1200"/>
              <a:buChar char="■"/>
              <a:defRPr sz="1200"/>
            </a:lvl9pPr>
          </a:lstStyle>
          <a:p/>
        </p:txBody>
      </p:sp>
      <p:sp>
        <p:nvSpPr>
          <p:cNvPr id="188" name="Google Shape;188;p40"/>
          <p:cNvSpPr txBox="1"/>
          <p:nvPr>
            <p:ph idx="2" type="body"/>
          </p:nvPr>
        </p:nvSpPr>
        <p:spPr>
          <a:xfrm>
            <a:off x="4832400" y="923875"/>
            <a:ext cx="39999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50000"/>
              </a:lnSpc>
              <a:spcBef>
                <a:spcPts val="0"/>
              </a:spcBef>
              <a:spcAft>
                <a:spcPts val="0"/>
              </a:spcAft>
              <a:buSzPts val="1200"/>
              <a:buChar char="●"/>
              <a:defRPr sz="1200"/>
            </a:lvl1pPr>
            <a:lvl2pPr indent="-304800" lvl="1" marL="914400" algn="l">
              <a:lnSpc>
                <a:spcPct val="150000"/>
              </a:lnSpc>
              <a:spcBef>
                <a:spcPts val="1600"/>
              </a:spcBef>
              <a:spcAft>
                <a:spcPts val="0"/>
              </a:spcAft>
              <a:buSzPts val="1200"/>
              <a:buChar char="○"/>
              <a:defRPr sz="1200"/>
            </a:lvl2pPr>
            <a:lvl3pPr indent="-304800" lvl="2" marL="1371600" algn="l">
              <a:lnSpc>
                <a:spcPct val="150000"/>
              </a:lnSpc>
              <a:spcBef>
                <a:spcPts val="1600"/>
              </a:spcBef>
              <a:spcAft>
                <a:spcPts val="0"/>
              </a:spcAft>
              <a:buSzPts val="1200"/>
              <a:buChar char="■"/>
              <a:defRPr sz="1200"/>
            </a:lvl3pPr>
            <a:lvl4pPr indent="-304800" lvl="3" marL="1828800" algn="l">
              <a:lnSpc>
                <a:spcPct val="150000"/>
              </a:lnSpc>
              <a:spcBef>
                <a:spcPts val="1600"/>
              </a:spcBef>
              <a:spcAft>
                <a:spcPts val="0"/>
              </a:spcAft>
              <a:buSzPts val="1200"/>
              <a:buChar char="●"/>
              <a:defRPr sz="1200"/>
            </a:lvl4pPr>
            <a:lvl5pPr indent="-304800" lvl="4" marL="2286000" algn="l">
              <a:lnSpc>
                <a:spcPct val="150000"/>
              </a:lnSpc>
              <a:spcBef>
                <a:spcPts val="1600"/>
              </a:spcBef>
              <a:spcAft>
                <a:spcPts val="0"/>
              </a:spcAft>
              <a:buSzPts val="1200"/>
              <a:buChar char="○"/>
              <a:defRPr sz="1200"/>
            </a:lvl5pPr>
            <a:lvl6pPr indent="-304800" lvl="5" marL="2743200" algn="l">
              <a:lnSpc>
                <a:spcPct val="150000"/>
              </a:lnSpc>
              <a:spcBef>
                <a:spcPts val="1600"/>
              </a:spcBef>
              <a:spcAft>
                <a:spcPts val="0"/>
              </a:spcAft>
              <a:buSzPts val="1200"/>
              <a:buChar char="■"/>
              <a:defRPr sz="1200"/>
            </a:lvl6pPr>
            <a:lvl7pPr indent="-304800" lvl="6" marL="3200400" algn="l">
              <a:lnSpc>
                <a:spcPct val="150000"/>
              </a:lnSpc>
              <a:spcBef>
                <a:spcPts val="1600"/>
              </a:spcBef>
              <a:spcAft>
                <a:spcPts val="0"/>
              </a:spcAft>
              <a:buSzPts val="1200"/>
              <a:buChar char="●"/>
              <a:defRPr sz="1200"/>
            </a:lvl7pPr>
            <a:lvl8pPr indent="-304800" lvl="7" marL="3657600" algn="l">
              <a:lnSpc>
                <a:spcPct val="150000"/>
              </a:lnSpc>
              <a:spcBef>
                <a:spcPts val="1600"/>
              </a:spcBef>
              <a:spcAft>
                <a:spcPts val="0"/>
              </a:spcAft>
              <a:buSzPts val="1200"/>
              <a:buChar char="○"/>
              <a:defRPr sz="1200"/>
            </a:lvl8pPr>
            <a:lvl9pPr indent="-304800" lvl="8" marL="4114800" algn="l">
              <a:lnSpc>
                <a:spcPct val="150000"/>
              </a:lnSpc>
              <a:spcBef>
                <a:spcPts val="1600"/>
              </a:spcBef>
              <a:spcAft>
                <a:spcPts val="1600"/>
              </a:spcAft>
              <a:buSzPts val="1200"/>
              <a:buChar char="■"/>
              <a:defRPr sz="1200"/>
            </a:lvl9pPr>
          </a:lstStyle>
          <a:p/>
        </p:txBody>
      </p:sp>
      <p:sp>
        <p:nvSpPr>
          <p:cNvPr id="189" name="Google Shape;189;p40"/>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0" name="Shape 190"/>
        <p:cNvGrpSpPr/>
        <p:nvPr/>
      </p:nvGrpSpPr>
      <p:grpSpPr>
        <a:xfrm>
          <a:off x="0" y="0"/>
          <a:ext cx="0" cy="0"/>
          <a:chOff x="0" y="0"/>
          <a:chExt cx="0" cy="0"/>
        </a:xfrm>
      </p:grpSpPr>
      <p:sp>
        <p:nvSpPr>
          <p:cNvPr id="191" name="Google Shape;191;p41"/>
          <p:cNvSpPr txBox="1"/>
          <p:nvPr>
            <p:ph type="title"/>
          </p:nvPr>
        </p:nvSpPr>
        <p:spPr>
          <a:xfrm>
            <a:off x="490250" y="450150"/>
            <a:ext cx="7896600" cy="4090800"/>
          </a:xfrm>
          <a:prstGeom prst="rect">
            <a:avLst/>
          </a:prstGeom>
          <a:noFill/>
          <a:ln>
            <a:noFill/>
          </a:ln>
        </p:spPr>
        <p:txBody>
          <a:bodyPr anchorCtr="0" anchor="ctr" bIns="91425" lIns="91425" spcFirstLastPara="1" rIns="91425" wrap="square" tIns="91425">
            <a:noAutofit/>
          </a:bodyPr>
          <a:lstStyle>
            <a:lvl1pPr lvl="0" algn="l">
              <a:lnSpc>
                <a:spcPct val="125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92" name="Google Shape;192;p4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3" name="Shape 193"/>
        <p:cNvGrpSpPr/>
        <p:nvPr/>
      </p:nvGrpSpPr>
      <p:grpSpPr>
        <a:xfrm>
          <a:off x="0" y="0"/>
          <a:ext cx="0" cy="0"/>
          <a:chOff x="0" y="0"/>
          <a:chExt cx="0" cy="0"/>
        </a:xfrm>
      </p:grpSpPr>
      <p:sp>
        <p:nvSpPr>
          <p:cNvPr id="194" name="Google Shape;194;p4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95" name="Google Shape;195;p42"/>
          <p:cNvSpPr txBox="1"/>
          <p:nvPr>
            <p:ph type="title"/>
          </p:nvPr>
        </p:nvSpPr>
        <p:spPr>
          <a:xfrm>
            <a:off x="265500" y="623575"/>
            <a:ext cx="4045200" cy="1482300"/>
          </a:xfrm>
          <a:prstGeom prst="rect">
            <a:avLst/>
          </a:prstGeom>
          <a:noFill/>
          <a:ln>
            <a:noFill/>
          </a:ln>
        </p:spPr>
        <p:txBody>
          <a:bodyPr anchorCtr="0" anchor="b" bIns="91425" lIns="91425" spcFirstLastPara="1" rIns="91425" wrap="square" tIns="91425">
            <a:noAutofit/>
          </a:bodyPr>
          <a:lstStyle>
            <a:lvl1pPr lvl="0" algn="ctr">
              <a:lnSpc>
                <a:spcPct val="125000"/>
              </a:lnSpc>
              <a:spcBef>
                <a:spcPts val="0"/>
              </a:spcBef>
              <a:spcAft>
                <a:spcPts val="0"/>
              </a:spcAft>
              <a:buSzPts val="3400"/>
              <a:buNone/>
              <a:defRPr sz="34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96" name="Google Shape;196;p42"/>
          <p:cNvSpPr txBox="1"/>
          <p:nvPr>
            <p:ph idx="1" type="subTitle"/>
          </p:nvPr>
        </p:nvSpPr>
        <p:spPr>
          <a:xfrm>
            <a:off x="265500" y="23839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7" name="Google Shape;197;p42"/>
          <p:cNvSpPr txBox="1"/>
          <p:nvPr>
            <p:ph idx="2" type="body"/>
          </p:nvPr>
        </p:nvSpPr>
        <p:spPr>
          <a:xfrm>
            <a:off x="4939500" y="8002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50000"/>
              </a:lnSpc>
              <a:spcBef>
                <a:spcPts val="0"/>
              </a:spcBef>
              <a:spcAft>
                <a:spcPts val="0"/>
              </a:spcAft>
              <a:buSzPts val="1400"/>
              <a:buChar char="●"/>
              <a:defRPr/>
            </a:lvl1pPr>
            <a:lvl2pPr indent="-317500" lvl="1" marL="914400" algn="l">
              <a:lnSpc>
                <a:spcPct val="150000"/>
              </a:lnSpc>
              <a:spcBef>
                <a:spcPts val="1600"/>
              </a:spcBef>
              <a:spcAft>
                <a:spcPts val="0"/>
              </a:spcAft>
              <a:buSzPts val="1400"/>
              <a:buChar char="○"/>
              <a:defRPr/>
            </a:lvl2pPr>
            <a:lvl3pPr indent="-317500" lvl="2" marL="1371600" algn="l">
              <a:lnSpc>
                <a:spcPct val="150000"/>
              </a:lnSpc>
              <a:spcBef>
                <a:spcPts val="1600"/>
              </a:spcBef>
              <a:spcAft>
                <a:spcPts val="0"/>
              </a:spcAft>
              <a:buSzPts val="1400"/>
              <a:buChar char="■"/>
              <a:defRPr/>
            </a:lvl3pPr>
            <a:lvl4pPr indent="-317500" lvl="3" marL="1828800" algn="l">
              <a:lnSpc>
                <a:spcPct val="150000"/>
              </a:lnSpc>
              <a:spcBef>
                <a:spcPts val="1600"/>
              </a:spcBef>
              <a:spcAft>
                <a:spcPts val="0"/>
              </a:spcAft>
              <a:buSzPts val="1400"/>
              <a:buChar char="●"/>
              <a:defRPr/>
            </a:lvl4pPr>
            <a:lvl5pPr indent="-317500" lvl="4" marL="2286000" algn="l">
              <a:lnSpc>
                <a:spcPct val="150000"/>
              </a:lnSpc>
              <a:spcBef>
                <a:spcPts val="1600"/>
              </a:spcBef>
              <a:spcAft>
                <a:spcPts val="0"/>
              </a:spcAft>
              <a:buSzPts val="1400"/>
              <a:buChar char="○"/>
              <a:defRPr/>
            </a:lvl5pPr>
            <a:lvl6pPr indent="-317500" lvl="5" marL="2743200" algn="l">
              <a:lnSpc>
                <a:spcPct val="150000"/>
              </a:lnSpc>
              <a:spcBef>
                <a:spcPts val="1600"/>
              </a:spcBef>
              <a:spcAft>
                <a:spcPts val="0"/>
              </a:spcAft>
              <a:buSzPts val="1400"/>
              <a:buChar char="■"/>
              <a:defRPr/>
            </a:lvl6pPr>
            <a:lvl7pPr indent="-317500" lvl="6" marL="3200400" algn="l">
              <a:lnSpc>
                <a:spcPct val="150000"/>
              </a:lnSpc>
              <a:spcBef>
                <a:spcPts val="1600"/>
              </a:spcBef>
              <a:spcAft>
                <a:spcPts val="0"/>
              </a:spcAft>
              <a:buSzPts val="1400"/>
              <a:buChar char="●"/>
              <a:defRPr/>
            </a:lvl7pPr>
            <a:lvl8pPr indent="-317500" lvl="7" marL="3657600" algn="l">
              <a:lnSpc>
                <a:spcPct val="150000"/>
              </a:lnSpc>
              <a:spcBef>
                <a:spcPts val="1600"/>
              </a:spcBef>
              <a:spcAft>
                <a:spcPts val="0"/>
              </a:spcAft>
              <a:buSzPts val="1400"/>
              <a:buChar char="○"/>
              <a:defRPr/>
            </a:lvl8pPr>
            <a:lvl9pPr indent="-317500" lvl="8" marL="4114800" algn="l">
              <a:lnSpc>
                <a:spcPct val="150000"/>
              </a:lnSpc>
              <a:spcBef>
                <a:spcPts val="1600"/>
              </a:spcBef>
              <a:spcAft>
                <a:spcPts val="1600"/>
              </a:spcAft>
              <a:buSzPts val="1400"/>
              <a:buChar char="■"/>
              <a:defRPr/>
            </a:lvl9pPr>
          </a:lstStyle>
          <a:p/>
        </p:txBody>
      </p:sp>
      <p:sp>
        <p:nvSpPr>
          <p:cNvPr id="198" name="Google Shape;198;p42"/>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9" name="Shape 199"/>
        <p:cNvGrpSpPr/>
        <p:nvPr/>
      </p:nvGrpSpPr>
      <p:grpSpPr>
        <a:xfrm>
          <a:off x="0" y="0"/>
          <a:ext cx="0" cy="0"/>
          <a:chOff x="0" y="0"/>
          <a:chExt cx="0" cy="0"/>
        </a:xfrm>
      </p:grpSpPr>
      <p:sp>
        <p:nvSpPr>
          <p:cNvPr id="200" name="Google Shape;200;p4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25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1" name="Google Shape;201;p43"/>
          <p:cNvSpPr txBox="1"/>
          <p:nvPr>
            <p:ph idx="1" type="body"/>
          </p:nvPr>
        </p:nvSpPr>
        <p:spPr>
          <a:xfrm>
            <a:off x="311700" y="2903438"/>
            <a:ext cx="8520600" cy="15495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02" name="Google Shape;202;p43"/>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block">
  <p:cSld name="CUSTOM">
    <p:bg>
      <p:bgPr>
        <a:solidFill>
          <a:srgbClr val="262626"/>
        </a:solidFill>
      </p:bgPr>
    </p:bg>
    <p:spTree>
      <p:nvGrpSpPr>
        <p:cNvPr id="203" name="Shape 203"/>
        <p:cNvGrpSpPr/>
        <p:nvPr/>
      </p:nvGrpSpPr>
      <p:grpSpPr>
        <a:xfrm>
          <a:off x="0" y="0"/>
          <a:ext cx="0" cy="0"/>
          <a:chOff x="0" y="0"/>
          <a:chExt cx="0" cy="0"/>
        </a:xfrm>
      </p:grpSpPr>
      <p:sp>
        <p:nvSpPr>
          <p:cNvPr id="204" name="Google Shape;204;p44"/>
          <p:cNvSpPr txBox="1"/>
          <p:nvPr>
            <p:ph idx="1" type="body"/>
          </p:nvPr>
        </p:nvSpPr>
        <p:spPr>
          <a:xfrm>
            <a:off x="502200" y="961975"/>
            <a:ext cx="82395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Font typeface="Roboto"/>
              <a:buChar char="●"/>
              <a:defRPr sz="1200">
                <a:solidFill>
                  <a:schemeClr val="lt1"/>
                </a:solidFill>
                <a:latin typeface="Roboto"/>
                <a:ea typeface="Roboto"/>
                <a:cs typeface="Roboto"/>
                <a:sym typeface="Roboto"/>
              </a:defRPr>
            </a:lvl1pPr>
            <a:lvl2pPr indent="-304800" lvl="1" marL="9144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2pPr>
            <a:lvl3pPr indent="-304800" lvl="2" marL="13716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3pPr>
            <a:lvl4pPr indent="-304800" lvl="3" marL="18288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4pPr>
            <a:lvl5pPr indent="-304800" lvl="4" marL="22860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5pPr>
            <a:lvl6pPr indent="-304800" lvl="5" marL="27432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indent="-304800" lvl="6" marL="32004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indent="-304800" lvl="7" marL="36576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indent="-304800" lvl="8" marL="4114800" algn="l">
              <a:lnSpc>
                <a:spcPct val="115000"/>
              </a:lnSpc>
              <a:spcBef>
                <a:spcPts val="1600"/>
              </a:spcBef>
              <a:spcAft>
                <a:spcPts val="1600"/>
              </a:spcAft>
              <a:buClr>
                <a:schemeClr val="lt1"/>
              </a:buClr>
              <a:buSzPts val="1200"/>
              <a:buFont typeface="Roboto"/>
              <a:buChar char="■"/>
              <a:defRPr sz="1200">
                <a:solidFill>
                  <a:schemeClr val="lt1"/>
                </a:solidFill>
                <a:latin typeface="Roboto"/>
                <a:ea typeface="Roboto"/>
                <a:cs typeface="Roboto"/>
                <a:sym typeface="Roboto"/>
              </a:defRPr>
            </a:lvl9pPr>
          </a:lstStyle>
          <a:p/>
        </p:txBody>
      </p:sp>
      <p:sp>
        <p:nvSpPr>
          <p:cNvPr id="205" name="Google Shape;205;p44"/>
          <p:cNvSpPr txBox="1"/>
          <p:nvPr>
            <p:ph type="title"/>
          </p:nvPr>
        </p:nvSpPr>
        <p:spPr>
          <a:xfrm>
            <a:off x="311700" y="292625"/>
            <a:ext cx="8013300" cy="5727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6" name="Google Shape;206;p44"/>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CUSTOM_1">
    <p:bg>
      <p:bgPr>
        <a:noFill/>
      </p:bgPr>
    </p:bg>
    <p:spTree>
      <p:nvGrpSpPr>
        <p:cNvPr id="207" name="Shape 207"/>
        <p:cNvGrpSpPr/>
        <p:nvPr/>
      </p:nvGrpSpPr>
      <p:grpSpPr>
        <a:xfrm>
          <a:off x="0" y="0"/>
          <a:ext cx="0" cy="0"/>
          <a:chOff x="0" y="0"/>
          <a:chExt cx="0" cy="0"/>
        </a:xfrm>
      </p:grpSpPr>
      <p:sp>
        <p:nvSpPr>
          <p:cNvPr id="208" name="Google Shape;208;p45"/>
          <p:cNvSpPr txBox="1"/>
          <p:nvPr>
            <p:ph type="title"/>
          </p:nvPr>
        </p:nvSpPr>
        <p:spPr>
          <a:xfrm>
            <a:off x="1388625" y="292625"/>
            <a:ext cx="6740400" cy="4992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SzPts val="2100"/>
              <a:buNone/>
              <a:defRPr sz="21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209" name="Google Shape;209;p45"/>
          <p:cNvPicPr preferRelativeResize="0"/>
          <p:nvPr/>
        </p:nvPicPr>
        <p:blipFill rotWithShape="1">
          <a:blip r:embed="rId2">
            <a:alphaModFix/>
          </a:blip>
          <a:srcRect b="0" l="0" r="0" t="0"/>
          <a:stretch/>
        </p:blipFill>
        <p:spPr>
          <a:xfrm>
            <a:off x="-5427" y="-19162"/>
            <a:ext cx="1035913" cy="5170996"/>
          </a:xfrm>
          <a:prstGeom prst="rect">
            <a:avLst/>
          </a:prstGeom>
          <a:noFill/>
          <a:ln>
            <a:noFill/>
          </a:ln>
        </p:spPr>
      </p:pic>
      <p:sp>
        <p:nvSpPr>
          <p:cNvPr id="210" name="Google Shape;210;p45"/>
          <p:cNvSpPr txBox="1"/>
          <p:nvPr>
            <p:ph idx="2" type="title"/>
          </p:nvPr>
        </p:nvSpPr>
        <p:spPr>
          <a:xfrm rot="-5400000">
            <a:off x="-1460568" y="2255088"/>
            <a:ext cx="3946200" cy="5727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1" name="Google Shape;211;p45"/>
          <p:cNvSpPr txBox="1"/>
          <p:nvPr>
            <p:ph idx="1" type="body"/>
          </p:nvPr>
        </p:nvSpPr>
        <p:spPr>
          <a:xfrm>
            <a:off x="1414463" y="932538"/>
            <a:ext cx="3268200" cy="3505800"/>
          </a:xfrm>
          <a:prstGeom prst="rect">
            <a:avLst/>
          </a:prstGeom>
          <a:noFill/>
          <a:ln>
            <a:noFill/>
          </a:ln>
        </p:spPr>
        <p:txBody>
          <a:bodyPr anchorCtr="0" anchor="t" bIns="91425" lIns="91425" spcFirstLastPara="1" rIns="91425" wrap="square" tIns="91425">
            <a:noAutofit/>
          </a:bodyPr>
          <a:lstStyle>
            <a:lvl1pPr indent="-298450" lvl="0" marL="457200" algn="l">
              <a:lnSpc>
                <a:spcPct val="150000"/>
              </a:lnSpc>
              <a:spcBef>
                <a:spcPts val="0"/>
              </a:spcBef>
              <a:spcAft>
                <a:spcPts val="0"/>
              </a:spcAft>
              <a:buSzPts val="1100"/>
              <a:buChar char="●"/>
              <a:defRPr sz="1100"/>
            </a:lvl1pPr>
            <a:lvl2pPr indent="-298450" lvl="1" marL="914400" algn="l">
              <a:lnSpc>
                <a:spcPct val="150000"/>
              </a:lnSpc>
              <a:spcBef>
                <a:spcPts val="1600"/>
              </a:spcBef>
              <a:spcAft>
                <a:spcPts val="0"/>
              </a:spcAft>
              <a:buSzPts val="1100"/>
              <a:buChar char="○"/>
              <a:defRPr sz="1100"/>
            </a:lvl2pPr>
            <a:lvl3pPr indent="-298450" lvl="2" marL="1371600" algn="l">
              <a:lnSpc>
                <a:spcPct val="150000"/>
              </a:lnSpc>
              <a:spcBef>
                <a:spcPts val="1600"/>
              </a:spcBef>
              <a:spcAft>
                <a:spcPts val="0"/>
              </a:spcAft>
              <a:buSzPts val="1100"/>
              <a:buChar char="■"/>
              <a:defRPr sz="1100"/>
            </a:lvl3pPr>
            <a:lvl4pPr indent="-298450" lvl="3" marL="1828800" algn="l">
              <a:lnSpc>
                <a:spcPct val="150000"/>
              </a:lnSpc>
              <a:spcBef>
                <a:spcPts val="1600"/>
              </a:spcBef>
              <a:spcAft>
                <a:spcPts val="0"/>
              </a:spcAft>
              <a:buSzPts val="1100"/>
              <a:buChar char="●"/>
              <a:defRPr sz="1100"/>
            </a:lvl4pPr>
            <a:lvl5pPr indent="-298450" lvl="4" marL="2286000" algn="l">
              <a:lnSpc>
                <a:spcPct val="150000"/>
              </a:lnSpc>
              <a:spcBef>
                <a:spcPts val="1600"/>
              </a:spcBef>
              <a:spcAft>
                <a:spcPts val="0"/>
              </a:spcAft>
              <a:buSzPts val="1100"/>
              <a:buChar char="○"/>
              <a:defRPr sz="1100"/>
            </a:lvl5pPr>
            <a:lvl6pPr indent="-298450" lvl="5" marL="2743200" algn="l">
              <a:lnSpc>
                <a:spcPct val="150000"/>
              </a:lnSpc>
              <a:spcBef>
                <a:spcPts val="1600"/>
              </a:spcBef>
              <a:spcAft>
                <a:spcPts val="0"/>
              </a:spcAft>
              <a:buSzPts val="1100"/>
              <a:buChar char="■"/>
              <a:defRPr sz="1100"/>
            </a:lvl6pPr>
            <a:lvl7pPr indent="-298450" lvl="6" marL="3200400" algn="l">
              <a:lnSpc>
                <a:spcPct val="150000"/>
              </a:lnSpc>
              <a:spcBef>
                <a:spcPts val="1600"/>
              </a:spcBef>
              <a:spcAft>
                <a:spcPts val="0"/>
              </a:spcAft>
              <a:buSzPts val="1100"/>
              <a:buChar char="●"/>
              <a:defRPr sz="1100"/>
            </a:lvl7pPr>
            <a:lvl8pPr indent="-298450" lvl="7" marL="3657600" algn="l">
              <a:lnSpc>
                <a:spcPct val="150000"/>
              </a:lnSpc>
              <a:spcBef>
                <a:spcPts val="1600"/>
              </a:spcBef>
              <a:spcAft>
                <a:spcPts val="0"/>
              </a:spcAft>
              <a:buSzPts val="1100"/>
              <a:buChar char="○"/>
              <a:defRPr sz="1100"/>
            </a:lvl8pPr>
            <a:lvl9pPr indent="-298450" lvl="8" marL="4114800" algn="l">
              <a:lnSpc>
                <a:spcPct val="150000"/>
              </a:lnSpc>
              <a:spcBef>
                <a:spcPts val="1600"/>
              </a:spcBef>
              <a:spcAft>
                <a:spcPts val="1600"/>
              </a:spcAft>
              <a:buSzPts val="1100"/>
              <a:buChar char="■"/>
              <a:defRPr sz="1100"/>
            </a:lvl9pPr>
          </a:lstStyle>
          <a:p/>
        </p:txBody>
      </p:sp>
      <p:sp>
        <p:nvSpPr>
          <p:cNvPr id="212" name="Google Shape;212;p45"/>
          <p:cNvSpPr txBox="1"/>
          <p:nvPr>
            <p:ph idx="3" type="body"/>
          </p:nvPr>
        </p:nvSpPr>
        <p:spPr>
          <a:xfrm>
            <a:off x="5127200" y="932538"/>
            <a:ext cx="3268200" cy="3505800"/>
          </a:xfrm>
          <a:prstGeom prst="rect">
            <a:avLst/>
          </a:prstGeom>
          <a:noFill/>
          <a:ln>
            <a:noFill/>
          </a:ln>
        </p:spPr>
        <p:txBody>
          <a:bodyPr anchorCtr="0" anchor="t" bIns="91425" lIns="91425" spcFirstLastPara="1" rIns="91425" wrap="square" tIns="91425">
            <a:noAutofit/>
          </a:bodyPr>
          <a:lstStyle>
            <a:lvl1pPr indent="-298450" lvl="0" marL="457200" algn="l">
              <a:lnSpc>
                <a:spcPct val="150000"/>
              </a:lnSpc>
              <a:spcBef>
                <a:spcPts val="0"/>
              </a:spcBef>
              <a:spcAft>
                <a:spcPts val="0"/>
              </a:spcAft>
              <a:buSzPts val="1100"/>
              <a:buChar char="●"/>
              <a:defRPr sz="1100"/>
            </a:lvl1pPr>
            <a:lvl2pPr indent="-298450" lvl="1" marL="914400" algn="l">
              <a:lnSpc>
                <a:spcPct val="150000"/>
              </a:lnSpc>
              <a:spcBef>
                <a:spcPts val="1600"/>
              </a:spcBef>
              <a:spcAft>
                <a:spcPts val="0"/>
              </a:spcAft>
              <a:buSzPts val="1100"/>
              <a:buChar char="○"/>
              <a:defRPr sz="1100"/>
            </a:lvl2pPr>
            <a:lvl3pPr indent="-298450" lvl="2" marL="1371600" algn="l">
              <a:lnSpc>
                <a:spcPct val="150000"/>
              </a:lnSpc>
              <a:spcBef>
                <a:spcPts val="1600"/>
              </a:spcBef>
              <a:spcAft>
                <a:spcPts val="0"/>
              </a:spcAft>
              <a:buSzPts val="1100"/>
              <a:buChar char="■"/>
              <a:defRPr sz="1100"/>
            </a:lvl3pPr>
            <a:lvl4pPr indent="-298450" lvl="3" marL="1828800" algn="l">
              <a:lnSpc>
                <a:spcPct val="150000"/>
              </a:lnSpc>
              <a:spcBef>
                <a:spcPts val="1600"/>
              </a:spcBef>
              <a:spcAft>
                <a:spcPts val="0"/>
              </a:spcAft>
              <a:buSzPts val="1100"/>
              <a:buChar char="●"/>
              <a:defRPr sz="1100"/>
            </a:lvl4pPr>
            <a:lvl5pPr indent="-298450" lvl="4" marL="2286000" algn="l">
              <a:lnSpc>
                <a:spcPct val="150000"/>
              </a:lnSpc>
              <a:spcBef>
                <a:spcPts val="1600"/>
              </a:spcBef>
              <a:spcAft>
                <a:spcPts val="0"/>
              </a:spcAft>
              <a:buSzPts val="1100"/>
              <a:buChar char="○"/>
              <a:defRPr sz="1100"/>
            </a:lvl5pPr>
            <a:lvl6pPr indent="-298450" lvl="5" marL="2743200" algn="l">
              <a:lnSpc>
                <a:spcPct val="150000"/>
              </a:lnSpc>
              <a:spcBef>
                <a:spcPts val="1600"/>
              </a:spcBef>
              <a:spcAft>
                <a:spcPts val="0"/>
              </a:spcAft>
              <a:buSzPts val="1100"/>
              <a:buChar char="■"/>
              <a:defRPr sz="1100"/>
            </a:lvl6pPr>
            <a:lvl7pPr indent="-298450" lvl="6" marL="3200400" algn="l">
              <a:lnSpc>
                <a:spcPct val="150000"/>
              </a:lnSpc>
              <a:spcBef>
                <a:spcPts val="1600"/>
              </a:spcBef>
              <a:spcAft>
                <a:spcPts val="0"/>
              </a:spcAft>
              <a:buSzPts val="1100"/>
              <a:buChar char="●"/>
              <a:defRPr sz="1100"/>
            </a:lvl7pPr>
            <a:lvl8pPr indent="-298450" lvl="7" marL="3657600" algn="l">
              <a:lnSpc>
                <a:spcPct val="150000"/>
              </a:lnSpc>
              <a:spcBef>
                <a:spcPts val="1600"/>
              </a:spcBef>
              <a:spcAft>
                <a:spcPts val="0"/>
              </a:spcAft>
              <a:buSzPts val="1100"/>
              <a:buChar char="○"/>
              <a:defRPr sz="1100"/>
            </a:lvl8pPr>
            <a:lvl9pPr indent="-298450" lvl="8" marL="4114800" algn="l">
              <a:lnSpc>
                <a:spcPct val="150000"/>
              </a:lnSpc>
              <a:spcBef>
                <a:spcPts val="1600"/>
              </a:spcBef>
              <a:spcAft>
                <a:spcPts val="1600"/>
              </a:spcAft>
              <a:buSzPts val="1100"/>
              <a:buChar char="■"/>
              <a:defRPr sz="1100"/>
            </a:lvl9pPr>
          </a:lstStyle>
          <a:p/>
        </p:txBody>
      </p:sp>
      <p:sp>
        <p:nvSpPr>
          <p:cNvPr id="213" name="Google Shape;213;p45"/>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9" name="Shape 219"/>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0" name="Shape 220"/>
        <p:cNvGrpSpPr/>
        <p:nvPr/>
      </p:nvGrpSpPr>
      <p:grpSpPr>
        <a:xfrm>
          <a:off x="0" y="0"/>
          <a:ext cx="0" cy="0"/>
          <a:chOff x="0" y="0"/>
          <a:chExt cx="0" cy="0"/>
        </a:xfrm>
      </p:grpSpPr>
      <p:sp>
        <p:nvSpPr>
          <p:cNvPr id="221" name="Google Shape;221;p4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2" name="Google Shape;222;p48"/>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lvl1pPr>
            <a:lvl2pPr lvl="1">
              <a:buNone/>
              <a:defRPr sz="1000"/>
            </a:lvl2pPr>
            <a:lvl3pPr lvl="2">
              <a:buNone/>
              <a:defRPr sz="1000"/>
            </a:lvl3pPr>
            <a:lvl4pPr lvl="3">
              <a:buNone/>
              <a:defRPr sz="1000"/>
            </a:lvl4pPr>
            <a:lvl5pPr lvl="4">
              <a:buNone/>
              <a:defRPr sz="1000"/>
            </a:lvl5pPr>
            <a:lvl6pPr lvl="5">
              <a:buNone/>
              <a:defRPr sz="1000"/>
            </a:lvl6pPr>
            <a:lvl7pPr lvl="6">
              <a:buNone/>
              <a:defRPr sz="1000"/>
            </a:lvl7pPr>
            <a:lvl8pPr lvl="7">
              <a:buNone/>
              <a:defRPr sz="1000"/>
            </a:lvl8pPr>
            <a:lvl9pPr lvl="8">
              <a:buNone/>
              <a:defRPr sz="1000"/>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3" name="Shape 223"/>
        <p:cNvGrpSpPr/>
        <p:nvPr/>
      </p:nvGrpSpPr>
      <p:grpSpPr>
        <a:xfrm>
          <a:off x="0" y="0"/>
          <a:ext cx="0" cy="0"/>
          <a:chOff x="0" y="0"/>
          <a:chExt cx="0" cy="0"/>
        </a:xfrm>
      </p:grpSpPr>
      <p:sp>
        <p:nvSpPr>
          <p:cNvPr id="224" name="Google Shape;224;p49"/>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lvl1pPr indent="0" lvl="0" marL="0" marR="0" algn="l">
              <a:lnSpc>
                <a:spcPct val="125000"/>
              </a:lnSpc>
              <a:spcBef>
                <a:spcPts val="0"/>
              </a:spcBef>
              <a:spcAft>
                <a:spcPts val="0"/>
              </a:spcAft>
              <a:buClr>
                <a:srgbClr val="000000"/>
              </a:buClr>
              <a:buFont typeface="Arial"/>
              <a:buNone/>
              <a:defRPr b="1" sz="2100">
                <a:solidFill>
                  <a:srgbClr val="3366C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5" name="Google Shape;225;p49"/>
          <p:cNvSpPr txBox="1"/>
          <p:nvPr>
            <p:ph idx="1" type="body"/>
          </p:nvPr>
        </p:nvSpPr>
        <p:spPr>
          <a:xfrm>
            <a:off x="311700" y="928100"/>
            <a:ext cx="8520600" cy="3771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6" name="Google Shape;226;p49"/>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lvl1pPr>
            <a:lvl2pPr lvl="1">
              <a:buNone/>
              <a:defRPr sz="1000"/>
            </a:lvl2pPr>
            <a:lvl3pPr lvl="2">
              <a:buNone/>
              <a:defRPr sz="1000"/>
            </a:lvl3pPr>
            <a:lvl4pPr lvl="3">
              <a:buNone/>
              <a:defRPr sz="1000"/>
            </a:lvl4pPr>
            <a:lvl5pPr lvl="4">
              <a:buNone/>
              <a:defRPr sz="1000"/>
            </a:lvl5pPr>
            <a:lvl6pPr lvl="5">
              <a:buNone/>
              <a:defRPr sz="1000"/>
            </a:lvl6pPr>
            <a:lvl7pPr lvl="6">
              <a:buNone/>
              <a:defRPr sz="1000"/>
            </a:lvl7pPr>
            <a:lvl8pPr lvl="7">
              <a:buNone/>
              <a:defRPr sz="1000"/>
            </a:lvl8pPr>
            <a:lvl9pPr lvl="8">
              <a:buNone/>
              <a:defRPr sz="1000"/>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7" name="Shape 227"/>
        <p:cNvGrpSpPr/>
        <p:nvPr/>
      </p:nvGrpSpPr>
      <p:grpSpPr>
        <a:xfrm>
          <a:off x="0" y="0"/>
          <a:ext cx="0" cy="0"/>
          <a:chOff x="0" y="0"/>
          <a:chExt cx="0" cy="0"/>
        </a:xfrm>
      </p:grpSpPr>
      <p:sp>
        <p:nvSpPr>
          <p:cNvPr id="228" name="Google Shape;228;p50"/>
          <p:cNvSpPr txBox="1"/>
          <p:nvPr>
            <p:ph type="title"/>
          </p:nvPr>
        </p:nvSpPr>
        <p:spPr>
          <a:xfrm>
            <a:off x="311700" y="292625"/>
            <a:ext cx="7975200" cy="499200"/>
          </a:xfrm>
          <a:prstGeom prst="rect">
            <a:avLst/>
          </a:prstGeom>
        </p:spPr>
        <p:txBody>
          <a:bodyPr anchorCtr="0" anchor="t" bIns="91425" lIns="91425" spcFirstLastPara="1" rIns="91425" wrap="square" tIns="91425">
            <a:noAutofit/>
          </a:bodyPr>
          <a:lstStyle>
            <a:lvl1pPr lvl="0">
              <a:spcBef>
                <a:spcPts val="0"/>
              </a:spcBef>
              <a:spcAft>
                <a:spcPts val="0"/>
              </a:spcAft>
              <a:buSzPts val="2700"/>
              <a:buNone/>
              <a:defRPr sz="2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9" name="Google Shape;229;p50"/>
          <p:cNvSpPr txBox="1"/>
          <p:nvPr>
            <p:ph idx="1" type="body"/>
          </p:nvPr>
        </p:nvSpPr>
        <p:spPr>
          <a:xfrm>
            <a:off x="311700" y="923875"/>
            <a:ext cx="3999900" cy="3416400"/>
          </a:xfrm>
          <a:prstGeom prst="rect">
            <a:avLst/>
          </a:prstGeom>
        </p:spPr>
        <p:txBody>
          <a:bodyPr anchorCtr="0" anchor="t" bIns="91425" lIns="91425" spcFirstLastPara="1" rIns="91425" wrap="square" tIns="91425">
            <a:noAutofit/>
          </a:bodyPr>
          <a:lstStyle>
            <a:lvl1pPr indent="-304800" lvl="0" marL="457200">
              <a:lnSpc>
                <a:spcPct val="150000"/>
              </a:lnSpc>
              <a:spcBef>
                <a:spcPts val="0"/>
              </a:spcBef>
              <a:spcAft>
                <a:spcPts val="0"/>
              </a:spcAft>
              <a:buSzPts val="1200"/>
              <a:buChar char="●"/>
              <a:defRPr sz="1200"/>
            </a:lvl1pPr>
            <a:lvl2pPr indent="-304800" lvl="1" marL="914400">
              <a:lnSpc>
                <a:spcPct val="150000"/>
              </a:lnSpc>
              <a:spcBef>
                <a:spcPts val="1600"/>
              </a:spcBef>
              <a:spcAft>
                <a:spcPts val="0"/>
              </a:spcAft>
              <a:buSzPts val="1200"/>
              <a:buChar char="○"/>
              <a:defRPr sz="1200"/>
            </a:lvl2pPr>
            <a:lvl3pPr indent="-304800" lvl="2" marL="1371600">
              <a:lnSpc>
                <a:spcPct val="150000"/>
              </a:lnSpc>
              <a:spcBef>
                <a:spcPts val="1600"/>
              </a:spcBef>
              <a:spcAft>
                <a:spcPts val="0"/>
              </a:spcAft>
              <a:buSzPts val="1200"/>
              <a:buChar char="■"/>
              <a:defRPr sz="1200"/>
            </a:lvl3pPr>
            <a:lvl4pPr indent="-304800" lvl="3" marL="1828800">
              <a:lnSpc>
                <a:spcPct val="150000"/>
              </a:lnSpc>
              <a:spcBef>
                <a:spcPts val="1600"/>
              </a:spcBef>
              <a:spcAft>
                <a:spcPts val="0"/>
              </a:spcAft>
              <a:buSzPts val="1200"/>
              <a:buChar char="●"/>
              <a:defRPr sz="1200"/>
            </a:lvl4pPr>
            <a:lvl5pPr indent="-304800" lvl="4" marL="2286000">
              <a:lnSpc>
                <a:spcPct val="150000"/>
              </a:lnSpc>
              <a:spcBef>
                <a:spcPts val="1600"/>
              </a:spcBef>
              <a:spcAft>
                <a:spcPts val="0"/>
              </a:spcAft>
              <a:buSzPts val="1200"/>
              <a:buChar char="○"/>
              <a:defRPr sz="1200"/>
            </a:lvl5pPr>
            <a:lvl6pPr indent="-304800" lvl="5" marL="2743200">
              <a:lnSpc>
                <a:spcPct val="150000"/>
              </a:lnSpc>
              <a:spcBef>
                <a:spcPts val="1600"/>
              </a:spcBef>
              <a:spcAft>
                <a:spcPts val="0"/>
              </a:spcAft>
              <a:buSzPts val="1200"/>
              <a:buChar char="■"/>
              <a:defRPr sz="1200"/>
            </a:lvl6pPr>
            <a:lvl7pPr indent="-304800" lvl="6" marL="3200400">
              <a:lnSpc>
                <a:spcPct val="150000"/>
              </a:lnSpc>
              <a:spcBef>
                <a:spcPts val="1600"/>
              </a:spcBef>
              <a:spcAft>
                <a:spcPts val="0"/>
              </a:spcAft>
              <a:buSzPts val="1200"/>
              <a:buChar char="●"/>
              <a:defRPr sz="1200"/>
            </a:lvl7pPr>
            <a:lvl8pPr indent="-304800" lvl="7" marL="3657600">
              <a:lnSpc>
                <a:spcPct val="150000"/>
              </a:lnSpc>
              <a:spcBef>
                <a:spcPts val="1600"/>
              </a:spcBef>
              <a:spcAft>
                <a:spcPts val="0"/>
              </a:spcAft>
              <a:buSzPts val="1200"/>
              <a:buChar char="○"/>
              <a:defRPr sz="1200"/>
            </a:lvl8pPr>
            <a:lvl9pPr indent="-304800" lvl="8" marL="4114800">
              <a:lnSpc>
                <a:spcPct val="150000"/>
              </a:lnSpc>
              <a:spcBef>
                <a:spcPts val="1600"/>
              </a:spcBef>
              <a:spcAft>
                <a:spcPts val="1600"/>
              </a:spcAft>
              <a:buSzPts val="1200"/>
              <a:buChar char="■"/>
              <a:defRPr sz="1200"/>
            </a:lvl9pPr>
          </a:lstStyle>
          <a:p/>
        </p:txBody>
      </p:sp>
      <p:sp>
        <p:nvSpPr>
          <p:cNvPr id="230" name="Google Shape;230;p50"/>
          <p:cNvSpPr txBox="1"/>
          <p:nvPr>
            <p:ph idx="2" type="body"/>
          </p:nvPr>
        </p:nvSpPr>
        <p:spPr>
          <a:xfrm>
            <a:off x="4832400" y="923875"/>
            <a:ext cx="3999900" cy="3416400"/>
          </a:xfrm>
          <a:prstGeom prst="rect">
            <a:avLst/>
          </a:prstGeom>
        </p:spPr>
        <p:txBody>
          <a:bodyPr anchorCtr="0" anchor="t" bIns="91425" lIns="91425" spcFirstLastPara="1" rIns="91425" wrap="square" tIns="91425">
            <a:noAutofit/>
          </a:bodyPr>
          <a:lstStyle>
            <a:lvl1pPr indent="-304800" lvl="0" marL="457200">
              <a:lnSpc>
                <a:spcPct val="150000"/>
              </a:lnSpc>
              <a:spcBef>
                <a:spcPts val="0"/>
              </a:spcBef>
              <a:spcAft>
                <a:spcPts val="0"/>
              </a:spcAft>
              <a:buSzPts val="1200"/>
              <a:buChar char="●"/>
              <a:defRPr sz="1200"/>
            </a:lvl1pPr>
            <a:lvl2pPr indent="-304800" lvl="1" marL="914400">
              <a:lnSpc>
                <a:spcPct val="150000"/>
              </a:lnSpc>
              <a:spcBef>
                <a:spcPts val="1600"/>
              </a:spcBef>
              <a:spcAft>
                <a:spcPts val="0"/>
              </a:spcAft>
              <a:buSzPts val="1200"/>
              <a:buChar char="○"/>
              <a:defRPr sz="1200"/>
            </a:lvl2pPr>
            <a:lvl3pPr indent="-304800" lvl="2" marL="1371600">
              <a:lnSpc>
                <a:spcPct val="150000"/>
              </a:lnSpc>
              <a:spcBef>
                <a:spcPts val="1600"/>
              </a:spcBef>
              <a:spcAft>
                <a:spcPts val="0"/>
              </a:spcAft>
              <a:buSzPts val="1200"/>
              <a:buChar char="■"/>
              <a:defRPr sz="1200"/>
            </a:lvl3pPr>
            <a:lvl4pPr indent="-304800" lvl="3" marL="1828800">
              <a:lnSpc>
                <a:spcPct val="150000"/>
              </a:lnSpc>
              <a:spcBef>
                <a:spcPts val="1600"/>
              </a:spcBef>
              <a:spcAft>
                <a:spcPts val="0"/>
              </a:spcAft>
              <a:buSzPts val="1200"/>
              <a:buChar char="●"/>
              <a:defRPr sz="1200"/>
            </a:lvl4pPr>
            <a:lvl5pPr indent="-304800" lvl="4" marL="2286000">
              <a:lnSpc>
                <a:spcPct val="150000"/>
              </a:lnSpc>
              <a:spcBef>
                <a:spcPts val="1600"/>
              </a:spcBef>
              <a:spcAft>
                <a:spcPts val="0"/>
              </a:spcAft>
              <a:buSzPts val="1200"/>
              <a:buChar char="○"/>
              <a:defRPr sz="1200"/>
            </a:lvl5pPr>
            <a:lvl6pPr indent="-304800" lvl="5" marL="2743200">
              <a:lnSpc>
                <a:spcPct val="150000"/>
              </a:lnSpc>
              <a:spcBef>
                <a:spcPts val="1600"/>
              </a:spcBef>
              <a:spcAft>
                <a:spcPts val="0"/>
              </a:spcAft>
              <a:buSzPts val="1200"/>
              <a:buChar char="■"/>
              <a:defRPr sz="1200"/>
            </a:lvl6pPr>
            <a:lvl7pPr indent="-304800" lvl="6" marL="3200400">
              <a:lnSpc>
                <a:spcPct val="150000"/>
              </a:lnSpc>
              <a:spcBef>
                <a:spcPts val="1600"/>
              </a:spcBef>
              <a:spcAft>
                <a:spcPts val="0"/>
              </a:spcAft>
              <a:buSzPts val="1200"/>
              <a:buChar char="●"/>
              <a:defRPr sz="1200"/>
            </a:lvl7pPr>
            <a:lvl8pPr indent="-304800" lvl="7" marL="3657600">
              <a:lnSpc>
                <a:spcPct val="150000"/>
              </a:lnSpc>
              <a:spcBef>
                <a:spcPts val="1600"/>
              </a:spcBef>
              <a:spcAft>
                <a:spcPts val="0"/>
              </a:spcAft>
              <a:buSzPts val="1200"/>
              <a:buChar char="○"/>
              <a:defRPr sz="1200"/>
            </a:lvl8pPr>
            <a:lvl9pPr indent="-304800" lvl="8" marL="4114800">
              <a:lnSpc>
                <a:spcPct val="150000"/>
              </a:lnSpc>
              <a:spcBef>
                <a:spcPts val="1600"/>
              </a:spcBef>
              <a:spcAft>
                <a:spcPts val="1600"/>
              </a:spcAft>
              <a:buSzPts val="1200"/>
              <a:buChar char="■"/>
              <a:defRPr sz="1200"/>
            </a:lvl9pPr>
          </a:lstStyle>
          <a:p/>
        </p:txBody>
      </p:sp>
      <p:sp>
        <p:nvSpPr>
          <p:cNvPr id="231" name="Google Shape;231;p50"/>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lvl1pPr>
            <a:lvl2pPr lvl="1">
              <a:buNone/>
              <a:defRPr sz="1000"/>
            </a:lvl2pPr>
            <a:lvl3pPr lvl="2">
              <a:buNone/>
              <a:defRPr sz="1000"/>
            </a:lvl3pPr>
            <a:lvl4pPr lvl="3">
              <a:buNone/>
              <a:defRPr sz="1000"/>
            </a:lvl4pPr>
            <a:lvl5pPr lvl="4">
              <a:buNone/>
              <a:defRPr sz="1000"/>
            </a:lvl5pPr>
            <a:lvl6pPr lvl="5">
              <a:buNone/>
              <a:defRPr sz="1000"/>
            </a:lvl6pPr>
            <a:lvl7pPr lvl="6">
              <a:buNone/>
              <a:defRPr sz="1000"/>
            </a:lvl7pPr>
            <a:lvl8pPr lvl="7">
              <a:buNone/>
              <a:defRPr sz="1000"/>
            </a:lvl8pPr>
            <a:lvl9pPr lvl="8">
              <a:buNone/>
              <a:defRPr sz="1000"/>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2" name="Shape 232"/>
        <p:cNvGrpSpPr/>
        <p:nvPr/>
      </p:nvGrpSpPr>
      <p:grpSpPr>
        <a:xfrm>
          <a:off x="0" y="0"/>
          <a:ext cx="0" cy="0"/>
          <a:chOff x="0" y="0"/>
          <a:chExt cx="0" cy="0"/>
        </a:xfrm>
      </p:grpSpPr>
      <p:sp>
        <p:nvSpPr>
          <p:cNvPr id="233" name="Google Shape;233;p51"/>
          <p:cNvSpPr txBox="1"/>
          <p:nvPr>
            <p:ph type="title"/>
          </p:nvPr>
        </p:nvSpPr>
        <p:spPr>
          <a:xfrm>
            <a:off x="490250" y="450150"/>
            <a:ext cx="78966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34" name="Google Shape;234;p51"/>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lvl1pPr>
            <a:lvl2pPr lvl="1">
              <a:buNone/>
              <a:defRPr sz="1000"/>
            </a:lvl2pPr>
            <a:lvl3pPr lvl="2">
              <a:buNone/>
              <a:defRPr sz="1000"/>
            </a:lvl3pPr>
            <a:lvl4pPr lvl="3">
              <a:buNone/>
              <a:defRPr sz="1000"/>
            </a:lvl4pPr>
            <a:lvl5pPr lvl="4">
              <a:buNone/>
              <a:defRPr sz="1000"/>
            </a:lvl5pPr>
            <a:lvl6pPr lvl="5">
              <a:buNone/>
              <a:defRPr sz="1000"/>
            </a:lvl6pPr>
            <a:lvl7pPr lvl="6">
              <a:buNone/>
              <a:defRPr sz="1000"/>
            </a:lvl7pPr>
            <a:lvl8pPr lvl="7">
              <a:buNone/>
              <a:defRPr sz="1000"/>
            </a:lvl8pPr>
            <a:lvl9pPr lvl="8">
              <a:buNone/>
              <a:defRPr sz="1000"/>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5" name="Shape 235"/>
        <p:cNvGrpSpPr/>
        <p:nvPr/>
      </p:nvGrpSpPr>
      <p:grpSpPr>
        <a:xfrm>
          <a:off x="0" y="0"/>
          <a:ext cx="0" cy="0"/>
          <a:chOff x="0" y="0"/>
          <a:chExt cx="0" cy="0"/>
        </a:xfrm>
      </p:grpSpPr>
      <p:sp>
        <p:nvSpPr>
          <p:cNvPr id="236" name="Google Shape;236;p5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2"/>
          <p:cNvSpPr txBox="1"/>
          <p:nvPr>
            <p:ph type="title"/>
          </p:nvPr>
        </p:nvSpPr>
        <p:spPr>
          <a:xfrm>
            <a:off x="265500" y="6235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3400"/>
              <a:buNone/>
              <a:defRPr sz="3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38" name="Google Shape;238;p52"/>
          <p:cNvSpPr txBox="1"/>
          <p:nvPr>
            <p:ph idx="1" type="subTitle"/>
          </p:nvPr>
        </p:nvSpPr>
        <p:spPr>
          <a:xfrm>
            <a:off x="265500" y="23839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39" name="Google Shape;239;p52"/>
          <p:cNvSpPr txBox="1"/>
          <p:nvPr>
            <p:ph idx="2" type="body"/>
          </p:nvPr>
        </p:nvSpPr>
        <p:spPr>
          <a:xfrm>
            <a:off x="4939500" y="800275"/>
            <a:ext cx="3837000" cy="3695100"/>
          </a:xfrm>
          <a:prstGeom prst="rect">
            <a:avLst/>
          </a:prstGeom>
        </p:spPr>
        <p:txBody>
          <a:bodyPr anchorCtr="0" anchor="ctr" bIns="91425" lIns="91425" spcFirstLastPara="1" rIns="91425" wrap="square" tIns="91425">
            <a:noAutofit/>
          </a:bodyPr>
          <a:lstStyle>
            <a:lvl1pPr indent="-317500" lvl="0" marL="457200">
              <a:lnSpc>
                <a:spcPct val="150000"/>
              </a:lnSpc>
              <a:spcBef>
                <a:spcPts val="0"/>
              </a:spcBef>
              <a:spcAft>
                <a:spcPts val="0"/>
              </a:spcAft>
              <a:buSzPts val="1400"/>
              <a:buChar char="●"/>
              <a:defRPr/>
            </a:lvl1pPr>
            <a:lvl2pPr indent="-317500" lvl="1" marL="914400">
              <a:lnSpc>
                <a:spcPct val="150000"/>
              </a:lnSpc>
              <a:spcBef>
                <a:spcPts val="1600"/>
              </a:spcBef>
              <a:spcAft>
                <a:spcPts val="0"/>
              </a:spcAft>
              <a:buSzPts val="1400"/>
              <a:buChar char="○"/>
              <a:defRPr/>
            </a:lvl2pPr>
            <a:lvl3pPr indent="-317500" lvl="2" marL="1371600">
              <a:lnSpc>
                <a:spcPct val="150000"/>
              </a:lnSpc>
              <a:spcBef>
                <a:spcPts val="1600"/>
              </a:spcBef>
              <a:spcAft>
                <a:spcPts val="0"/>
              </a:spcAft>
              <a:buSzPts val="1400"/>
              <a:buChar char="■"/>
              <a:defRPr/>
            </a:lvl3pPr>
            <a:lvl4pPr indent="-317500" lvl="3" marL="1828800">
              <a:lnSpc>
                <a:spcPct val="150000"/>
              </a:lnSpc>
              <a:spcBef>
                <a:spcPts val="1600"/>
              </a:spcBef>
              <a:spcAft>
                <a:spcPts val="0"/>
              </a:spcAft>
              <a:buSzPts val="1400"/>
              <a:buChar char="●"/>
              <a:defRPr/>
            </a:lvl4pPr>
            <a:lvl5pPr indent="-317500" lvl="4" marL="2286000">
              <a:lnSpc>
                <a:spcPct val="150000"/>
              </a:lnSpc>
              <a:spcBef>
                <a:spcPts val="1600"/>
              </a:spcBef>
              <a:spcAft>
                <a:spcPts val="0"/>
              </a:spcAft>
              <a:buSzPts val="1400"/>
              <a:buChar char="○"/>
              <a:defRPr/>
            </a:lvl5pPr>
            <a:lvl6pPr indent="-317500" lvl="5" marL="2743200">
              <a:lnSpc>
                <a:spcPct val="150000"/>
              </a:lnSpc>
              <a:spcBef>
                <a:spcPts val="1600"/>
              </a:spcBef>
              <a:spcAft>
                <a:spcPts val="0"/>
              </a:spcAft>
              <a:buSzPts val="1400"/>
              <a:buChar char="■"/>
              <a:defRPr/>
            </a:lvl6pPr>
            <a:lvl7pPr indent="-317500" lvl="6" marL="3200400">
              <a:lnSpc>
                <a:spcPct val="150000"/>
              </a:lnSpc>
              <a:spcBef>
                <a:spcPts val="1600"/>
              </a:spcBef>
              <a:spcAft>
                <a:spcPts val="0"/>
              </a:spcAft>
              <a:buSzPts val="1400"/>
              <a:buChar char="●"/>
              <a:defRPr/>
            </a:lvl7pPr>
            <a:lvl8pPr indent="-317500" lvl="7" marL="3657600">
              <a:lnSpc>
                <a:spcPct val="150000"/>
              </a:lnSpc>
              <a:spcBef>
                <a:spcPts val="1600"/>
              </a:spcBef>
              <a:spcAft>
                <a:spcPts val="0"/>
              </a:spcAft>
              <a:buSzPts val="1400"/>
              <a:buChar char="○"/>
              <a:defRPr/>
            </a:lvl8pPr>
            <a:lvl9pPr indent="-317500" lvl="8" marL="4114800">
              <a:lnSpc>
                <a:spcPct val="150000"/>
              </a:lnSpc>
              <a:spcBef>
                <a:spcPts val="1600"/>
              </a:spcBef>
              <a:spcAft>
                <a:spcPts val="1600"/>
              </a:spcAft>
              <a:buSzPts val="1400"/>
              <a:buChar char="■"/>
              <a:defRPr/>
            </a:lvl9pPr>
          </a:lstStyle>
          <a:p/>
        </p:txBody>
      </p:sp>
      <p:sp>
        <p:nvSpPr>
          <p:cNvPr id="240" name="Google Shape;240;p52"/>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lvl1pPr>
            <a:lvl2pPr lvl="1">
              <a:buNone/>
              <a:defRPr sz="1000"/>
            </a:lvl2pPr>
            <a:lvl3pPr lvl="2">
              <a:buNone/>
              <a:defRPr sz="1000"/>
            </a:lvl3pPr>
            <a:lvl4pPr lvl="3">
              <a:buNone/>
              <a:defRPr sz="1000"/>
            </a:lvl4pPr>
            <a:lvl5pPr lvl="4">
              <a:buNone/>
              <a:defRPr sz="1000"/>
            </a:lvl5pPr>
            <a:lvl6pPr lvl="5">
              <a:buNone/>
              <a:defRPr sz="1000"/>
            </a:lvl6pPr>
            <a:lvl7pPr lvl="6">
              <a:buNone/>
              <a:defRPr sz="1000"/>
            </a:lvl7pPr>
            <a:lvl8pPr lvl="7">
              <a:buNone/>
              <a:defRPr sz="1000"/>
            </a:lvl8pPr>
            <a:lvl9pPr lvl="8">
              <a:buNone/>
              <a:defRPr sz="1000"/>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1" name="Shape 241"/>
        <p:cNvGrpSpPr/>
        <p:nvPr/>
      </p:nvGrpSpPr>
      <p:grpSpPr>
        <a:xfrm>
          <a:off x="0" y="0"/>
          <a:ext cx="0" cy="0"/>
          <a:chOff x="0" y="0"/>
          <a:chExt cx="0" cy="0"/>
        </a:xfrm>
      </p:grpSpPr>
      <p:sp>
        <p:nvSpPr>
          <p:cNvPr id="242" name="Google Shape;242;p5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43" name="Google Shape;243;p53"/>
          <p:cNvSpPr txBox="1"/>
          <p:nvPr>
            <p:ph idx="1" type="body"/>
          </p:nvPr>
        </p:nvSpPr>
        <p:spPr>
          <a:xfrm>
            <a:off x="311700" y="2903438"/>
            <a:ext cx="8520600" cy="15495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44" name="Google Shape;244;p53"/>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lvl1pPr>
            <a:lvl2pPr lvl="1">
              <a:buNone/>
              <a:defRPr sz="1000"/>
            </a:lvl2pPr>
            <a:lvl3pPr lvl="2">
              <a:buNone/>
              <a:defRPr sz="1000"/>
            </a:lvl3pPr>
            <a:lvl4pPr lvl="3">
              <a:buNone/>
              <a:defRPr sz="1000"/>
            </a:lvl4pPr>
            <a:lvl5pPr lvl="4">
              <a:buNone/>
              <a:defRPr sz="1000"/>
            </a:lvl5pPr>
            <a:lvl6pPr lvl="5">
              <a:buNone/>
              <a:defRPr sz="1000"/>
            </a:lvl6pPr>
            <a:lvl7pPr lvl="6">
              <a:buNone/>
              <a:defRPr sz="1000"/>
            </a:lvl7pPr>
            <a:lvl8pPr lvl="7">
              <a:buNone/>
              <a:defRPr sz="1000"/>
            </a:lvl8pPr>
            <a:lvl9pPr lvl="8">
              <a:buNone/>
              <a:defRPr sz="1000"/>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block">
  <p:cSld name="CUSTOM">
    <p:bg>
      <p:bgPr>
        <a:solidFill>
          <a:srgbClr val="262626"/>
        </a:solidFill>
      </p:bgPr>
    </p:bg>
    <p:spTree>
      <p:nvGrpSpPr>
        <p:cNvPr id="245" name="Shape 245"/>
        <p:cNvGrpSpPr/>
        <p:nvPr/>
      </p:nvGrpSpPr>
      <p:grpSpPr>
        <a:xfrm>
          <a:off x="0" y="0"/>
          <a:ext cx="0" cy="0"/>
          <a:chOff x="0" y="0"/>
          <a:chExt cx="0" cy="0"/>
        </a:xfrm>
      </p:grpSpPr>
      <p:sp>
        <p:nvSpPr>
          <p:cNvPr id="246" name="Google Shape;246;p54"/>
          <p:cNvSpPr txBox="1"/>
          <p:nvPr>
            <p:ph idx="1" type="body"/>
          </p:nvPr>
        </p:nvSpPr>
        <p:spPr>
          <a:xfrm>
            <a:off x="502200" y="961975"/>
            <a:ext cx="8239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1"/>
              </a:buClr>
              <a:buSzPts val="1200"/>
              <a:buFont typeface="Roboto"/>
              <a:buChar char="●"/>
              <a:defRPr sz="1200">
                <a:solidFill>
                  <a:schemeClr val="lt1"/>
                </a:solidFill>
                <a:latin typeface="Roboto"/>
                <a:ea typeface="Roboto"/>
                <a:cs typeface="Roboto"/>
                <a:sym typeface="Roboto"/>
              </a:defRPr>
            </a:lvl1pPr>
            <a:lvl2pPr indent="-304800" lvl="1" marL="9144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2pPr>
            <a:lvl3pPr indent="-304800" lvl="2" marL="13716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3pPr>
            <a:lvl4pPr indent="-304800" lvl="3" marL="18288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4pPr>
            <a:lvl5pPr indent="-304800" lvl="4" marL="22860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5pPr>
            <a:lvl6pPr indent="-304800" lvl="5" marL="27432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indent="-304800" lvl="6" marL="32004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indent="-304800" lvl="7" marL="36576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indent="-304800" lvl="8" marL="4114800">
              <a:lnSpc>
                <a:spcPct val="115000"/>
              </a:lnSpc>
              <a:spcBef>
                <a:spcPts val="1600"/>
              </a:spcBef>
              <a:spcAft>
                <a:spcPts val="1600"/>
              </a:spcAft>
              <a:buClr>
                <a:schemeClr val="lt1"/>
              </a:buClr>
              <a:buSzPts val="1200"/>
              <a:buFont typeface="Roboto"/>
              <a:buChar char="■"/>
              <a:defRPr sz="1200">
                <a:solidFill>
                  <a:schemeClr val="lt1"/>
                </a:solidFill>
                <a:latin typeface="Roboto"/>
                <a:ea typeface="Roboto"/>
                <a:cs typeface="Roboto"/>
                <a:sym typeface="Roboto"/>
              </a:defRPr>
            </a:lvl9pPr>
          </a:lstStyle>
          <a:p/>
        </p:txBody>
      </p:sp>
      <p:sp>
        <p:nvSpPr>
          <p:cNvPr id="247" name="Google Shape;247;p54"/>
          <p:cNvSpPr txBox="1"/>
          <p:nvPr>
            <p:ph type="title"/>
          </p:nvPr>
        </p:nvSpPr>
        <p:spPr>
          <a:xfrm>
            <a:off x="311700" y="292625"/>
            <a:ext cx="80133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100"/>
              <a:buNone/>
              <a:defRPr sz="21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8" name="Google Shape;248;p54"/>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solidFill>
                  <a:schemeClr val="lt1"/>
                </a:solidFill>
              </a:defRPr>
            </a:lvl1pPr>
            <a:lvl2pPr lvl="1">
              <a:buNone/>
              <a:defRPr sz="1000">
                <a:solidFill>
                  <a:schemeClr val="lt1"/>
                </a:solidFill>
              </a:defRPr>
            </a:lvl2pPr>
            <a:lvl3pPr lvl="2">
              <a:buNone/>
              <a:defRPr sz="1000">
                <a:solidFill>
                  <a:schemeClr val="lt1"/>
                </a:solidFill>
              </a:defRPr>
            </a:lvl3pPr>
            <a:lvl4pPr lvl="3">
              <a:buNone/>
              <a:defRPr sz="1000">
                <a:solidFill>
                  <a:schemeClr val="lt1"/>
                </a:solidFill>
              </a:defRPr>
            </a:lvl4pPr>
            <a:lvl5pPr lvl="4">
              <a:buNone/>
              <a:defRPr sz="1000">
                <a:solidFill>
                  <a:schemeClr val="lt1"/>
                </a:solidFill>
              </a:defRPr>
            </a:lvl5pPr>
            <a:lvl6pPr lvl="5">
              <a:buNone/>
              <a:defRPr sz="1000">
                <a:solidFill>
                  <a:schemeClr val="lt1"/>
                </a:solidFill>
              </a:defRPr>
            </a:lvl6pPr>
            <a:lvl7pPr lvl="6">
              <a:buNone/>
              <a:defRPr sz="1000">
                <a:solidFill>
                  <a:schemeClr val="lt1"/>
                </a:solidFill>
              </a:defRPr>
            </a:lvl7pPr>
            <a:lvl8pPr lvl="7">
              <a:buNone/>
              <a:defRPr sz="1000">
                <a:solidFill>
                  <a:schemeClr val="lt1"/>
                </a:solidFill>
              </a:defRPr>
            </a:lvl8pPr>
            <a:lvl9pPr lvl="8">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CUSTOM_1">
    <p:bg>
      <p:bgPr>
        <a:noFill/>
      </p:bgPr>
    </p:bg>
    <p:spTree>
      <p:nvGrpSpPr>
        <p:cNvPr id="249" name="Shape 249"/>
        <p:cNvGrpSpPr/>
        <p:nvPr/>
      </p:nvGrpSpPr>
      <p:grpSpPr>
        <a:xfrm>
          <a:off x="0" y="0"/>
          <a:ext cx="0" cy="0"/>
          <a:chOff x="0" y="0"/>
          <a:chExt cx="0" cy="0"/>
        </a:xfrm>
      </p:grpSpPr>
      <p:sp>
        <p:nvSpPr>
          <p:cNvPr id="250" name="Google Shape;250;p55"/>
          <p:cNvSpPr txBox="1"/>
          <p:nvPr>
            <p:ph type="title"/>
          </p:nvPr>
        </p:nvSpPr>
        <p:spPr>
          <a:xfrm>
            <a:off x="1388625" y="292625"/>
            <a:ext cx="6740400" cy="499200"/>
          </a:xfrm>
          <a:prstGeom prst="rect">
            <a:avLst/>
          </a:prstGeom>
        </p:spPr>
        <p:txBody>
          <a:bodyPr anchorCtr="0" anchor="t" bIns="91425" lIns="91425" spcFirstLastPara="1" rIns="91425" wrap="square" tIns="91425">
            <a:noAutofit/>
          </a:bodyPr>
          <a:lstStyle>
            <a:lvl1pPr lvl="0">
              <a:spcBef>
                <a:spcPts val="0"/>
              </a:spcBef>
              <a:spcAft>
                <a:spcPts val="0"/>
              </a:spcAft>
              <a:buSzPts val="2100"/>
              <a:buNone/>
              <a:defRPr sz="2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251" name="Google Shape;251;p55"/>
          <p:cNvPicPr preferRelativeResize="0"/>
          <p:nvPr/>
        </p:nvPicPr>
        <p:blipFill rotWithShape="1">
          <a:blip r:embed="rId2">
            <a:alphaModFix/>
          </a:blip>
          <a:srcRect b="0" l="0" r="0" t="0"/>
          <a:stretch/>
        </p:blipFill>
        <p:spPr>
          <a:xfrm>
            <a:off x="-5427" y="-19162"/>
            <a:ext cx="1035913" cy="5170996"/>
          </a:xfrm>
          <a:prstGeom prst="rect">
            <a:avLst/>
          </a:prstGeom>
          <a:noFill/>
          <a:ln>
            <a:noFill/>
          </a:ln>
        </p:spPr>
      </p:pic>
      <p:sp>
        <p:nvSpPr>
          <p:cNvPr id="252" name="Google Shape;252;p55"/>
          <p:cNvSpPr txBox="1"/>
          <p:nvPr>
            <p:ph idx="2" type="title"/>
          </p:nvPr>
        </p:nvSpPr>
        <p:spPr>
          <a:xfrm rot="-5400000">
            <a:off x="-1460569" y="2255088"/>
            <a:ext cx="39462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3" name="Google Shape;253;p55"/>
          <p:cNvSpPr txBox="1"/>
          <p:nvPr>
            <p:ph idx="1" type="body"/>
          </p:nvPr>
        </p:nvSpPr>
        <p:spPr>
          <a:xfrm>
            <a:off x="1414463" y="932538"/>
            <a:ext cx="3268200" cy="3505800"/>
          </a:xfrm>
          <a:prstGeom prst="rect">
            <a:avLst/>
          </a:prstGeom>
        </p:spPr>
        <p:txBody>
          <a:bodyPr anchorCtr="0" anchor="t" bIns="91425" lIns="91425" spcFirstLastPara="1" rIns="91425" wrap="square" tIns="91425">
            <a:noAutofit/>
          </a:bodyPr>
          <a:lstStyle>
            <a:lvl1pPr indent="-298450" lvl="0" marL="457200">
              <a:lnSpc>
                <a:spcPct val="150000"/>
              </a:lnSpc>
              <a:spcBef>
                <a:spcPts val="0"/>
              </a:spcBef>
              <a:spcAft>
                <a:spcPts val="0"/>
              </a:spcAft>
              <a:buSzPts val="1100"/>
              <a:buChar char="●"/>
              <a:defRPr sz="1100"/>
            </a:lvl1pPr>
            <a:lvl2pPr indent="-298450" lvl="1" marL="914400">
              <a:lnSpc>
                <a:spcPct val="150000"/>
              </a:lnSpc>
              <a:spcBef>
                <a:spcPts val="1600"/>
              </a:spcBef>
              <a:spcAft>
                <a:spcPts val="0"/>
              </a:spcAft>
              <a:buSzPts val="1100"/>
              <a:buChar char="○"/>
              <a:defRPr sz="1100"/>
            </a:lvl2pPr>
            <a:lvl3pPr indent="-298450" lvl="2" marL="1371600">
              <a:lnSpc>
                <a:spcPct val="150000"/>
              </a:lnSpc>
              <a:spcBef>
                <a:spcPts val="1600"/>
              </a:spcBef>
              <a:spcAft>
                <a:spcPts val="0"/>
              </a:spcAft>
              <a:buSzPts val="1100"/>
              <a:buChar char="■"/>
              <a:defRPr sz="1100"/>
            </a:lvl3pPr>
            <a:lvl4pPr indent="-298450" lvl="3" marL="1828800">
              <a:lnSpc>
                <a:spcPct val="150000"/>
              </a:lnSpc>
              <a:spcBef>
                <a:spcPts val="1600"/>
              </a:spcBef>
              <a:spcAft>
                <a:spcPts val="0"/>
              </a:spcAft>
              <a:buSzPts val="1100"/>
              <a:buChar char="●"/>
              <a:defRPr sz="1100"/>
            </a:lvl4pPr>
            <a:lvl5pPr indent="-298450" lvl="4" marL="2286000">
              <a:lnSpc>
                <a:spcPct val="150000"/>
              </a:lnSpc>
              <a:spcBef>
                <a:spcPts val="1600"/>
              </a:spcBef>
              <a:spcAft>
                <a:spcPts val="0"/>
              </a:spcAft>
              <a:buSzPts val="1100"/>
              <a:buChar char="○"/>
              <a:defRPr sz="1100"/>
            </a:lvl5pPr>
            <a:lvl6pPr indent="-298450" lvl="5" marL="2743200">
              <a:lnSpc>
                <a:spcPct val="150000"/>
              </a:lnSpc>
              <a:spcBef>
                <a:spcPts val="1600"/>
              </a:spcBef>
              <a:spcAft>
                <a:spcPts val="0"/>
              </a:spcAft>
              <a:buSzPts val="1100"/>
              <a:buChar char="■"/>
              <a:defRPr sz="1100"/>
            </a:lvl6pPr>
            <a:lvl7pPr indent="-298450" lvl="6" marL="3200400">
              <a:lnSpc>
                <a:spcPct val="150000"/>
              </a:lnSpc>
              <a:spcBef>
                <a:spcPts val="1600"/>
              </a:spcBef>
              <a:spcAft>
                <a:spcPts val="0"/>
              </a:spcAft>
              <a:buSzPts val="1100"/>
              <a:buChar char="●"/>
              <a:defRPr sz="1100"/>
            </a:lvl7pPr>
            <a:lvl8pPr indent="-298450" lvl="7" marL="3657600">
              <a:lnSpc>
                <a:spcPct val="150000"/>
              </a:lnSpc>
              <a:spcBef>
                <a:spcPts val="1600"/>
              </a:spcBef>
              <a:spcAft>
                <a:spcPts val="0"/>
              </a:spcAft>
              <a:buSzPts val="1100"/>
              <a:buChar char="○"/>
              <a:defRPr sz="1100"/>
            </a:lvl8pPr>
            <a:lvl9pPr indent="-298450" lvl="8" marL="4114800">
              <a:lnSpc>
                <a:spcPct val="150000"/>
              </a:lnSpc>
              <a:spcBef>
                <a:spcPts val="1600"/>
              </a:spcBef>
              <a:spcAft>
                <a:spcPts val="1600"/>
              </a:spcAft>
              <a:buSzPts val="1100"/>
              <a:buChar char="■"/>
              <a:defRPr sz="1100"/>
            </a:lvl9pPr>
          </a:lstStyle>
          <a:p/>
        </p:txBody>
      </p:sp>
      <p:sp>
        <p:nvSpPr>
          <p:cNvPr id="254" name="Google Shape;254;p55"/>
          <p:cNvSpPr txBox="1"/>
          <p:nvPr>
            <p:ph idx="3" type="body"/>
          </p:nvPr>
        </p:nvSpPr>
        <p:spPr>
          <a:xfrm>
            <a:off x="5127200" y="932538"/>
            <a:ext cx="3268200" cy="3505800"/>
          </a:xfrm>
          <a:prstGeom prst="rect">
            <a:avLst/>
          </a:prstGeom>
        </p:spPr>
        <p:txBody>
          <a:bodyPr anchorCtr="0" anchor="t" bIns="91425" lIns="91425" spcFirstLastPara="1" rIns="91425" wrap="square" tIns="91425">
            <a:noAutofit/>
          </a:bodyPr>
          <a:lstStyle>
            <a:lvl1pPr indent="-298450" lvl="0" marL="457200">
              <a:lnSpc>
                <a:spcPct val="150000"/>
              </a:lnSpc>
              <a:spcBef>
                <a:spcPts val="0"/>
              </a:spcBef>
              <a:spcAft>
                <a:spcPts val="0"/>
              </a:spcAft>
              <a:buSzPts val="1100"/>
              <a:buChar char="●"/>
              <a:defRPr sz="1100"/>
            </a:lvl1pPr>
            <a:lvl2pPr indent="-298450" lvl="1" marL="914400">
              <a:lnSpc>
                <a:spcPct val="150000"/>
              </a:lnSpc>
              <a:spcBef>
                <a:spcPts val="1600"/>
              </a:spcBef>
              <a:spcAft>
                <a:spcPts val="0"/>
              </a:spcAft>
              <a:buSzPts val="1100"/>
              <a:buChar char="○"/>
              <a:defRPr sz="1100"/>
            </a:lvl2pPr>
            <a:lvl3pPr indent="-298450" lvl="2" marL="1371600">
              <a:lnSpc>
                <a:spcPct val="150000"/>
              </a:lnSpc>
              <a:spcBef>
                <a:spcPts val="1600"/>
              </a:spcBef>
              <a:spcAft>
                <a:spcPts val="0"/>
              </a:spcAft>
              <a:buSzPts val="1100"/>
              <a:buChar char="■"/>
              <a:defRPr sz="1100"/>
            </a:lvl3pPr>
            <a:lvl4pPr indent="-298450" lvl="3" marL="1828800">
              <a:lnSpc>
                <a:spcPct val="150000"/>
              </a:lnSpc>
              <a:spcBef>
                <a:spcPts val="1600"/>
              </a:spcBef>
              <a:spcAft>
                <a:spcPts val="0"/>
              </a:spcAft>
              <a:buSzPts val="1100"/>
              <a:buChar char="●"/>
              <a:defRPr sz="1100"/>
            </a:lvl4pPr>
            <a:lvl5pPr indent="-298450" lvl="4" marL="2286000">
              <a:lnSpc>
                <a:spcPct val="150000"/>
              </a:lnSpc>
              <a:spcBef>
                <a:spcPts val="1600"/>
              </a:spcBef>
              <a:spcAft>
                <a:spcPts val="0"/>
              </a:spcAft>
              <a:buSzPts val="1100"/>
              <a:buChar char="○"/>
              <a:defRPr sz="1100"/>
            </a:lvl5pPr>
            <a:lvl6pPr indent="-298450" lvl="5" marL="2743200">
              <a:lnSpc>
                <a:spcPct val="150000"/>
              </a:lnSpc>
              <a:spcBef>
                <a:spcPts val="1600"/>
              </a:spcBef>
              <a:spcAft>
                <a:spcPts val="0"/>
              </a:spcAft>
              <a:buSzPts val="1100"/>
              <a:buChar char="■"/>
              <a:defRPr sz="1100"/>
            </a:lvl6pPr>
            <a:lvl7pPr indent="-298450" lvl="6" marL="3200400">
              <a:lnSpc>
                <a:spcPct val="150000"/>
              </a:lnSpc>
              <a:spcBef>
                <a:spcPts val="1600"/>
              </a:spcBef>
              <a:spcAft>
                <a:spcPts val="0"/>
              </a:spcAft>
              <a:buSzPts val="1100"/>
              <a:buChar char="●"/>
              <a:defRPr sz="1100"/>
            </a:lvl7pPr>
            <a:lvl8pPr indent="-298450" lvl="7" marL="3657600">
              <a:lnSpc>
                <a:spcPct val="150000"/>
              </a:lnSpc>
              <a:spcBef>
                <a:spcPts val="1600"/>
              </a:spcBef>
              <a:spcAft>
                <a:spcPts val="0"/>
              </a:spcAft>
              <a:buSzPts val="1100"/>
              <a:buChar char="○"/>
              <a:defRPr sz="1100"/>
            </a:lvl8pPr>
            <a:lvl9pPr indent="-298450" lvl="8" marL="4114800">
              <a:lnSpc>
                <a:spcPct val="150000"/>
              </a:lnSpc>
              <a:spcBef>
                <a:spcPts val="1600"/>
              </a:spcBef>
              <a:spcAft>
                <a:spcPts val="1600"/>
              </a:spcAft>
              <a:buSzPts val="1100"/>
              <a:buChar char="■"/>
              <a:defRPr sz="1100"/>
            </a:lvl9pPr>
          </a:lstStyle>
          <a:p/>
        </p:txBody>
      </p:sp>
      <p:sp>
        <p:nvSpPr>
          <p:cNvPr id="255" name="Google Shape;255;p55"/>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lvl1pPr>
            <a:lvl2pPr lvl="1">
              <a:buNone/>
              <a:defRPr sz="1000"/>
            </a:lvl2pPr>
            <a:lvl3pPr lvl="2">
              <a:buNone/>
              <a:defRPr sz="1000"/>
            </a:lvl3pPr>
            <a:lvl4pPr lvl="3">
              <a:buNone/>
              <a:defRPr sz="1000"/>
            </a:lvl4pPr>
            <a:lvl5pPr lvl="4">
              <a:buNone/>
              <a:defRPr sz="1000"/>
            </a:lvl5pPr>
            <a:lvl6pPr lvl="5">
              <a:buNone/>
              <a:defRPr sz="1000"/>
            </a:lvl6pPr>
            <a:lvl7pPr lvl="6">
              <a:buNone/>
              <a:defRPr sz="1000"/>
            </a:lvl7pPr>
            <a:lvl8pPr lvl="7">
              <a:buNone/>
              <a:defRPr sz="1000"/>
            </a:lvl8pPr>
            <a:lvl9pPr lvl="8">
              <a:buNone/>
              <a:defRPr sz="1000"/>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4.xml"/><Relationship Id="rId10" Type="http://schemas.openxmlformats.org/officeDocument/2006/relationships/slideLayout" Target="../slideLayouts/slideLayout32.xml"/><Relationship Id="rId1" Type="http://schemas.openxmlformats.org/officeDocument/2006/relationships/image" Target="../media/image1.pn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theme" Target="../theme/theme5.xml"/><Relationship Id="rId10" Type="http://schemas.openxmlformats.org/officeDocument/2006/relationships/slideLayout" Target="../slideLayouts/slideLayout41.xml"/><Relationship Id="rId1" Type="http://schemas.openxmlformats.org/officeDocument/2006/relationships/image" Target="../media/image1.png"/><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11" Type="http://schemas.openxmlformats.org/officeDocument/2006/relationships/theme" Target="../theme/theme6.xml"/><Relationship Id="rId10" Type="http://schemas.openxmlformats.org/officeDocument/2006/relationships/slideLayout" Target="../slideLayouts/slideLayout50.xml"/><Relationship Id="rId1" Type="http://schemas.openxmlformats.org/officeDocument/2006/relationships/image" Target="../media/image1.png"/><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descr="Download HSLU Hochschule Luzern 2022 Logo PNG and Vector (PDF, SVG, Ai,  EPS) Free" id="56" name="Google Shape;56;p13"/>
          <p:cNvPicPr preferRelativeResize="0"/>
          <p:nvPr/>
        </p:nvPicPr>
        <p:blipFill rotWithShape="1">
          <a:blip r:embed="rId1">
            <a:alphaModFix/>
          </a:blip>
          <a:srcRect b="32795" l="0" r="0" t="32698"/>
          <a:stretch/>
        </p:blipFill>
        <p:spPr>
          <a:xfrm>
            <a:off x="7317873" y="158025"/>
            <a:ext cx="1689653" cy="4350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0" name="Shape 130"/>
        <p:cNvGrpSpPr/>
        <p:nvPr/>
      </p:nvGrpSpPr>
      <p:grpSpPr>
        <a:xfrm>
          <a:off x="0" y="0"/>
          <a:ext cx="0" cy="0"/>
          <a:chOff x="0" y="0"/>
          <a:chExt cx="0" cy="0"/>
        </a:xfrm>
      </p:grpSpPr>
      <p:sp>
        <p:nvSpPr>
          <p:cNvPr id="131" name="Google Shape;131;p26"/>
          <p:cNvSpPr txBox="1"/>
          <p:nvPr>
            <p:ph type="title"/>
          </p:nvPr>
        </p:nvSpPr>
        <p:spPr>
          <a:xfrm>
            <a:off x="311700" y="292625"/>
            <a:ext cx="8520600" cy="508800"/>
          </a:xfrm>
          <a:prstGeom prst="rect">
            <a:avLst/>
          </a:prstGeom>
          <a:noFill/>
          <a:ln>
            <a:noFill/>
          </a:ln>
        </p:spPr>
        <p:txBody>
          <a:bodyPr anchorCtr="0" anchor="t" bIns="91425" lIns="91425" spcFirstLastPara="1" rIns="91425" wrap="square" tIns="91425">
            <a:noAutofit/>
          </a:bodyPr>
          <a:lstStyle>
            <a:lvl1pPr lvl="0" marR="0" algn="l">
              <a:lnSpc>
                <a:spcPct val="125000"/>
              </a:lnSpc>
              <a:spcBef>
                <a:spcPts val="0"/>
              </a:spcBef>
              <a:spcAft>
                <a:spcPts val="0"/>
              </a:spcAft>
              <a:buClr>
                <a:srgbClr val="000000"/>
              </a:buClr>
              <a:buSzPts val="2200"/>
              <a:buFont typeface="Arial"/>
              <a:buNone/>
              <a:defRPr b="1" i="0" sz="2200" u="none" cap="none" strike="noStrike">
                <a:solidFill>
                  <a:srgbClr val="3366CC"/>
                </a:solidFill>
                <a:latin typeface="Open Sans"/>
                <a:ea typeface="Open Sans"/>
                <a:cs typeface="Open Sans"/>
                <a:sym typeface="Open Sans"/>
              </a:defRPr>
            </a:lvl1pPr>
            <a:lvl2pPr lvl="1"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2pPr>
            <a:lvl3pPr lvl="2"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3pPr>
            <a:lvl4pPr lvl="3"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4pPr>
            <a:lvl5pPr lvl="4"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5pPr>
            <a:lvl6pPr lvl="5"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6pPr>
            <a:lvl7pPr lvl="6"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7pPr>
            <a:lvl8pPr lvl="7"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8pPr>
            <a:lvl9pPr lvl="8"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9pPr>
          </a:lstStyle>
          <a:p/>
        </p:txBody>
      </p:sp>
      <p:sp>
        <p:nvSpPr>
          <p:cNvPr id="132" name="Google Shape;132;p26"/>
          <p:cNvSpPr txBox="1"/>
          <p:nvPr>
            <p:ph idx="1" type="body"/>
          </p:nvPr>
        </p:nvSpPr>
        <p:spPr>
          <a:xfrm>
            <a:off x="311700" y="923875"/>
            <a:ext cx="8520600" cy="36324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1pPr>
            <a:lvl2pPr indent="-317500" lvl="1" marL="9144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2pPr>
            <a:lvl3pPr indent="-317500" lvl="2" marL="13716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3pPr>
            <a:lvl4pPr indent="-317500" lvl="3" marL="18288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4pPr>
            <a:lvl5pPr indent="-317500" lvl="4" marL="22860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5pPr>
            <a:lvl6pPr indent="-317500" lvl="5" marL="27432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6pPr>
            <a:lvl7pPr indent="-317500" lvl="6" marL="32004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7pPr>
            <a:lvl8pPr indent="-317500" lvl="7" marL="36576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8pPr>
            <a:lvl9pPr indent="-317500" lvl="8" marL="4114800" marR="0" algn="l">
              <a:lnSpc>
                <a:spcPct val="115000"/>
              </a:lnSpc>
              <a:spcBef>
                <a:spcPts val="1600"/>
              </a:spcBef>
              <a:spcAft>
                <a:spcPts val="160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9pPr>
          </a:lstStyle>
          <a:p/>
        </p:txBody>
      </p:sp>
      <p:sp>
        <p:nvSpPr>
          <p:cNvPr id="133" name="Google Shape;13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pic>
        <p:nvPicPr>
          <p:cNvPr descr="Download HSLU Hochschule Luzern 2022 Logo PNG and Vector (PDF, SVG, Ai,  EPS) Free" id="134" name="Google Shape;134;p26"/>
          <p:cNvPicPr preferRelativeResize="0"/>
          <p:nvPr/>
        </p:nvPicPr>
        <p:blipFill rotWithShape="1">
          <a:blip r:embed="rId1">
            <a:alphaModFix/>
          </a:blip>
          <a:srcRect b="32795" l="0" r="0" t="32698"/>
          <a:stretch/>
        </p:blipFill>
        <p:spPr>
          <a:xfrm>
            <a:off x="7317873" y="158025"/>
            <a:ext cx="1689653" cy="4350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2" name="Shape 172"/>
        <p:cNvGrpSpPr/>
        <p:nvPr/>
      </p:nvGrpSpPr>
      <p:grpSpPr>
        <a:xfrm>
          <a:off x="0" y="0"/>
          <a:ext cx="0" cy="0"/>
          <a:chOff x="0" y="0"/>
          <a:chExt cx="0" cy="0"/>
        </a:xfrm>
      </p:grpSpPr>
      <p:sp>
        <p:nvSpPr>
          <p:cNvPr id="173" name="Google Shape;173;p36"/>
          <p:cNvSpPr txBox="1"/>
          <p:nvPr>
            <p:ph type="title"/>
          </p:nvPr>
        </p:nvSpPr>
        <p:spPr>
          <a:xfrm>
            <a:off x="311700" y="292625"/>
            <a:ext cx="8520600" cy="508800"/>
          </a:xfrm>
          <a:prstGeom prst="rect">
            <a:avLst/>
          </a:prstGeom>
          <a:noFill/>
          <a:ln>
            <a:noFill/>
          </a:ln>
        </p:spPr>
        <p:txBody>
          <a:bodyPr anchorCtr="0" anchor="t" bIns="91425" lIns="91425" spcFirstLastPara="1" rIns="91425" wrap="square" tIns="91425">
            <a:noAutofit/>
          </a:bodyPr>
          <a:lstStyle>
            <a:lvl1pPr lvl="0" marR="0" algn="l">
              <a:lnSpc>
                <a:spcPct val="125000"/>
              </a:lnSpc>
              <a:spcBef>
                <a:spcPts val="0"/>
              </a:spcBef>
              <a:spcAft>
                <a:spcPts val="0"/>
              </a:spcAft>
              <a:buClr>
                <a:srgbClr val="000000"/>
              </a:buClr>
              <a:buSzPts val="2200"/>
              <a:buFont typeface="Arial"/>
              <a:buNone/>
              <a:defRPr b="1" i="0" sz="2200" u="none" cap="none" strike="noStrike">
                <a:solidFill>
                  <a:srgbClr val="3366CC"/>
                </a:solidFill>
                <a:latin typeface="Open Sans"/>
                <a:ea typeface="Open Sans"/>
                <a:cs typeface="Open Sans"/>
                <a:sym typeface="Open Sans"/>
              </a:defRPr>
            </a:lvl1pPr>
            <a:lvl2pPr lvl="1"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2pPr>
            <a:lvl3pPr lvl="2"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3pPr>
            <a:lvl4pPr lvl="3"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4pPr>
            <a:lvl5pPr lvl="4"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5pPr>
            <a:lvl6pPr lvl="5"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6pPr>
            <a:lvl7pPr lvl="6"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7pPr>
            <a:lvl8pPr lvl="7"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8pPr>
            <a:lvl9pPr lvl="8"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9pPr>
          </a:lstStyle>
          <a:p/>
        </p:txBody>
      </p:sp>
      <p:sp>
        <p:nvSpPr>
          <p:cNvPr id="174" name="Google Shape;174;p36"/>
          <p:cNvSpPr txBox="1"/>
          <p:nvPr>
            <p:ph idx="1" type="body"/>
          </p:nvPr>
        </p:nvSpPr>
        <p:spPr>
          <a:xfrm>
            <a:off x="311700" y="923875"/>
            <a:ext cx="8520600" cy="36324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1pPr>
            <a:lvl2pPr indent="-317500" lvl="1" marL="9144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2pPr>
            <a:lvl3pPr indent="-317500" lvl="2" marL="13716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3pPr>
            <a:lvl4pPr indent="-317500" lvl="3" marL="18288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4pPr>
            <a:lvl5pPr indent="-317500" lvl="4" marL="22860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5pPr>
            <a:lvl6pPr indent="-317500" lvl="5" marL="27432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6pPr>
            <a:lvl7pPr indent="-317500" lvl="6" marL="32004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7pPr>
            <a:lvl8pPr indent="-317500" lvl="7" marL="36576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8pPr>
            <a:lvl9pPr indent="-317500" lvl="8" marL="4114800" marR="0" algn="l">
              <a:lnSpc>
                <a:spcPct val="115000"/>
              </a:lnSpc>
              <a:spcBef>
                <a:spcPts val="1600"/>
              </a:spcBef>
              <a:spcAft>
                <a:spcPts val="160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9pPr>
          </a:lstStyle>
          <a:p/>
        </p:txBody>
      </p:sp>
      <p:sp>
        <p:nvSpPr>
          <p:cNvPr id="175" name="Google Shape;17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pic>
        <p:nvPicPr>
          <p:cNvPr descr="Download HSLU Hochschule Luzern 2022 Logo PNG and Vector (PDF, SVG, Ai,  EPS) Free" id="176" name="Google Shape;176;p36"/>
          <p:cNvPicPr preferRelativeResize="0"/>
          <p:nvPr/>
        </p:nvPicPr>
        <p:blipFill rotWithShape="1">
          <a:blip r:embed="rId1">
            <a:alphaModFix/>
          </a:blip>
          <a:srcRect b="32795" l="0" r="0" t="32698"/>
          <a:stretch/>
        </p:blipFill>
        <p:spPr>
          <a:xfrm>
            <a:off x="7317873" y="158025"/>
            <a:ext cx="1689653" cy="4350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4" name="Shape 214"/>
        <p:cNvGrpSpPr/>
        <p:nvPr/>
      </p:nvGrpSpPr>
      <p:grpSpPr>
        <a:xfrm>
          <a:off x="0" y="0"/>
          <a:ext cx="0" cy="0"/>
          <a:chOff x="0" y="0"/>
          <a:chExt cx="0" cy="0"/>
        </a:xfrm>
      </p:grpSpPr>
      <p:sp>
        <p:nvSpPr>
          <p:cNvPr id="215" name="Google Shape;215;p46"/>
          <p:cNvSpPr txBox="1"/>
          <p:nvPr>
            <p:ph type="title"/>
          </p:nvPr>
        </p:nvSpPr>
        <p:spPr>
          <a:xfrm>
            <a:off x="311700" y="292625"/>
            <a:ext cx="8520600" cy="508800"/>
          </a:xfrm>
          <a:prstGeom prst="rect">
            <a:avLst/>
          </a:prstGeom>
          <a:noFill/>
          <a:ln>
            <a:noFill/>
          </a:ln>
        </p:spPr>
        <p:txBody>
          <a:bodyPr anchorCtr="0" anchor="t" bIns="91425" lIns="91425" spcFirstLastPara="1" rIns="91425" wrap="square" tIns="91425">
            <a:noAutofit/>
          </a:bodyPr>
          <a:lstStyle>
            <a:lvl1pPr indent="0" lvl="0" marL="0" marR="0" algn="l">
              <a:lnSpc>
                <a:spcPct val="125000"/>
              </a:lnSpc>
              <a:spcBef>
                <a:spcPts val="0"/>
              </a:spcBef>
              <a:spcAft>
                <a:spcPts val="0"/>
              </a:spcAft>
              <a:buNone/>
              <a:defRPr b="1" sz="2200">
                <a:solidFill>
                  <a:srgbClr val="3366CC"/>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p:txBody>
      </p:sp>
      <p:sp>
        <p:nvSpPr>
          <p:cNvPr id="216" name="Google Shape;216;p46"/>
          <p:cNvSpPr txBox="1"/>
          <p:nvPr>
            <p:ph idx="1" type="body"/>
          </p:nvPr>
        </p:nvSpPr>
        <p:spPr>
          <a:xfrm>
            <a:off x="311700" y="923875"/>
            <a:ext cx="8520600" cy="3632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1pPr>
            <a:lvl2pPr indent="-317500" lvl="1" marL="914400">
              <a:lnSpc>
                <a:spcPct val="115000"/>
              </a:lnSpc>
              <a:spcBef>
                <a:spcPts val="160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2pPr>
            <a:lvl3pPr indent="-317500" lvl="2" marL="1371600">
              <a:lnSpc>
                <a:spcPct val="115000"/>
              </a:lnSpc>
              <a:spcBef>
                <a:spcPts val="160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3pPr>
            <a:lvl4pPr indent="-317500" lvl="3" marL="1828800">
              <a:lnSpc>
                <a:spcPct val="115000"/>
              </a:lnSpc>
              <a:spcBef>
                <a:spcPts val="160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4pPr>
            <a:lvl5pPr indent="-317500" lvl="4" marL="2286000">
              <a:lnSpc>
                <a:spcPct val="115000"/>
              </a:lnSpc>
              <a:spcBef>
                <a:spcPts val="160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5pPr>
            <a:lvl6pPr indent="-317500" lvl="5" marL="2743200">
              <a:lnSpc>
                <a:spcPct val="115000"/>
              </a:lnSpc>
              <a:spcBef>
                <a:spcPts val="160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6pPr>
            <a:lvl7pPr indent="-317500" lvl="6" marL="3200400">
              <a:lnSpc>
                <a:spcPct val="115000"/>
              </a:lnSpc>
              <a:spcBef>
                <a:spcPts val="160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7pPr>
            <a:lvl8pPr indent="-317500" lvl="7" marL="3657600">
              <a:lnSpc>
                <a:spcPct val="115000"/>
              </a:lnSpc>
              <a:spcBef>
                <a:spcPts val="160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8pPr>
            <a:lvl9pPr indent="-317500" lvl="8" marL="4114800">
              <a:lnSpc>
                <a:spcPct val="115000"/>
              </a:lnSpc>
              <a:spcBef>
                <a:spcPts val="1600"/>
              </a:spcBef>
              <a:spcAft>
                <a:spcPts val="1600"/>
              </a:spcAft>
              <a:buClr>
                <a:srgbClr val="303030"/>
              </a:buClr>
              <a:buSzPts val="1400"/>
              <a:buFont typeface="Open Sans"/>
              <a:buChar char="■"/>
              <a:defRPr sz="1400">
                <a:solidFill>
                  <a:srgbClr val="303030"/>
                </a:solidFill>
                <a:latin typeface="Open Sans"/>
                <a:ea typeface="Open Sans"/>
                <a:cs typeface="Open Sans"/>
                <a:sym typeface="Open Sans"/>
              </a:defRPr>
            </a:lvl9pPr>
          </a:lstStyle>
          <a:p/>
        </p:txBody>
      </p:sp>
      <p:sp>
        <p:nvSpPr>
          <p:cNvPr id="217" name="Google Shape;21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100">
                <a:solidFill>
                  <a:srgbClr val="3366CC"/>
                </a:solidFill>
                <a:latin typeface="Open Sans"/>
                <a:ea typeface="Open Sans"/>
                <a:cs typeface="Open Sans"/>
                <a:sym typeface="Open Sans"/>
              </a:defRPr>
            </a:lvl1pPr>
            <a:lvl2pPr lvl="1" algn="r">
              <a:buNone/>
              <a:defRPr sz="1100">
                <a:solidFill>
                  <a:srgbClr val="3366CC"/>
                </a:solidFill>
                <a:latin typeface="Open Sans"/>
                <a:ea typeface="Open Sans"/>
                <a:cs typeface="Open Sans"/>
                <a:sym typeface="Open Sans"/>
              </a:defRPr>
            </a:lvl2pPr>
            <a:lvl3pPr lvl="2" algn="r">
              <a:buNone/>
              <a:defRPr sz="1100">
                <a:solidFill>
                  <a:srgbClr val="3366CC"/>
                </a:solidFill>
                <a:latin typeface="Open Sans"/>
                <a:ea typeface="Open Sans"/>
                <a:cs typeface="Open Sans"/>
                <a:sym typeface="Open Sans"/>
              </a:defRPr>
            </a:lvl3pPr>
            <a:lvl4pPr lvl="3" algn="r">
              <a:buNone/>
              <a:defRPr sz="1100">
                <a:solidFill>
                  <a:srgbClr val="3366CC"/>
                </a:solidFill>
                <a:latin typeface="Open Sans"/>
                <a:ea typeface="Open Sans"/>
                <a:cs typeface="Open Sans"/>
                <a:sym typeface="Open Sans"/>
              </a:defRPr>
            </a:lvl4pPr>
            <a:lvl5pPr lvl="4" algn="r">
              <a:buNone/>
              <a:defRPr sz="1100">
                <a:solidFill>
                  <a:srgbClr val="3366CC"/>
                </a:solidFill>
                <a:latin typeface="Open Sans"/>
                <a:ea typeface="Open Sans"/>
                <a:cs typeface="Open Sans"/>
                <a:sym typeface="Open Sans"/>
              </a:defRPr>
            </a:lvl5pPr>
            <a:lvl6pPr lvl="5" algn="r">
              <a:buNone/>
              <a:defRPr sz="1100">
                <a:solidFill>
                  <a:srgbClr val="3366CC"/>
                </a:solidFill>
                <a:latin typeface="Open Sans"/>
                <a:ea typeface="Open Sans"/>
                <a:cs typeface="Open Sans"/>
                <a:sym typeface="Open Sans"/>
              </a:defRPr>
            </a:lvl6pPr>
            <a:lvl7pPr lvl="6" algn="r">
              <a:buNone/>
              <a:defRPr sz="1100">
                <a:solidFill>
                  <a:srgbClr val="3366CC"/>
                </a:solidFill>
                <a:latin typeface="Open Sans"/>
                <a:ea typeface="Open Sans"/>
                <a:cs typeface="Open Sans"/>
                <a:sym typeface="Open Sans"/>
              </a:defRPr>
            </a:lvl7pPr>
            <a:lvl8pPr lvl="7" algn="r">
              <a:buNone/>
              <a:defRPr sz="1100">
                <a:solidFill>
                  <a:srgbClr val="3366CC"/>
                </a:solidFill>
                <a:latin typeface="Open Sans"/>
                <a:ea typeface="Open Sans"/>
                <a:cs typeface="Open Sans"/>
                <a:sym typeface="Open Sans"/>
              </a:defRPr>
            </a:lvl8pPr>
            <a:lvl9pPr lvl="8" algn="r">
              <a:buNone/>
              <a:defRPr sz="1100">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pic>
        <p:nvPicPr>
          <p:cNvPr descr="Download HSLU Hochschule Luzern 2022 Logo PNG and Vector (PDF, SVG, Ai,  EPS) Free" id="218" name="Google Shape;218;p46"/>
          <p:cNvPicPr preferRelativeResize="0"/>
          <p:nvPr/>
        </p:nvPicPr>
        <p:blipFill rotWithShape="1">
          <a:blip r:embed="rId1">
            <a:alphaModFix/>
          </a:blip>
          <a:srcRect b="32795" l="0" r="0" t="32698"/>
          <a:stretch/>
        </p:blipFill>
        <p:spPr>
          <a:xfrm>
            <a:off x="7317873" y="158025"/>
            <a:ext cx="1689653" cy="4350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hyperlink" Target="https://www.researchgate.net/profile/Zhenyu_Wen/publication/336642133/figure/fig3/AS:815304842170368@1571395230317/Examples-of-Supervised-Learning-Linear-Regression-and-Unsupervised-Learning.p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hyperlink" Target="https://www.researchgate.net/profile/Zhenyu_Wen/publication/336642133/figure/fig3/AS:815304842170368@1571395230317/Examples-of-Supervised-Learning-Linear-Regression-and-Unsupervised-Learning.p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hyperlink" Target="https://ichef.bbci.co.uk/news/1024/branded_news/0D9B/production/_88738430_pic1go.jpg" TargetMode="External"/><Relationship Id="rId5" Type="http://schemas.openxmlformats.org/officeDocument/2006/relationships/hyperlink" Target="https://www.youtube.com/watch?v=WXuK6gekU1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hyperlink" Target="https://towardsdatascience.com/understanding-the-bias-variance-tradeoff-165e6942b229" TargetMode="External"/><Relationship Id="rId6"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hyperlink" Target="http://www.luigifreda.com/2017/03/22/bias-variance-tradeoff/" TargetMode="Externa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hyperlink" Target="https://towardsdatascience.com/understanding-the-bias-variance-tradeoff-165e6942b229" TargetMode="External"/><Relationship Id="rId4" Type="http://schemas.openxmlformats.org/officeDocument/2006/relationships/image" Target="../media/image15.png"/><Relationship Id="rId5"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hyperlink" Target="https://towardsdatascience.com/understanding-the-bias-variance-tradeoff-165e6942b229" TargetMode="External"/><Relationship Id="rId4" Type="http://schemas.openxmlformats.org/officeDocument/2006/relationships/image" Target="../media/image15.png"/><Relationship Id="rId5"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hyperlink" Target="https://www.google.com/search?q=convex+local+minima&amp;client=firefox-b-d&amp;source=lnms&amp;tbm=isch&amp;sa=X&amp;ved=2ahUKEwj8v4rC1tftAhUQzqQKHU4_CuoQ_AUoAXoECA8QAw&amp;biw=1920&amp;bih=966#imgrc=c0B1Yun0ZjiI7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1.xml"/><Relationship Id="rId3" Type="http://schemas.openxmlformats.org/officeDocument/2006/relationships/image" Target="../media/image35.gif"/><Relationship Id="rId4" Type="http://schemas.openxmlformats.org/officeDocument/2006/relationships/hyperlink" Target="https://analyticsindiamag.com/optimisation-machine-learning-methods-gradient-desce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hyperlink" Target="https://www.researchgate.net/profile/Tamas_Terlaky/publication/263048325/figure/fig1/AS:669440681185295@1536618504766/Example-of-a-nonlinear-optimization-problem-with-the-humpback-function-as-objective.p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3.xml"/><Relationship Id="rId3" Type="http://schemas.openxmlformats.org/officeDocument/2006/relationships/hyperlink" Target="https://dev.to/nlogn/gradient-descent-explained-with-real-time-machine-learning-example-3jg0?utm_source=digest_mailer&amp;utm_medium=email&amp;utm_campaign=digest_emai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hyperlink" Target="https://dev.to/nlogn/gradient-descent-explained-with-real-time-machine-learning-example-3jg0?utm_source=digest_mailer&amp;utm_medium=email&amp;utm_campaign=digest_email" TargetMode="External"/><Relationship Id="rId5"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hyperlink" Target="https://dev.to/nlogn/gradient-descent-explained-with-real-time-machine-learning-example-3jg0?utm_source=digest_mailer&amp;utm_medium=email&amp;utm_campaign=digest_emai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8.xml"/><Relationship Id="rId3" Type="http://schemas.openxmlformats.org/officeDocument/2006/relationships/image" Target="../media/image29.png"/><Relationship Id="rId4" Type="http://schemas.openxmlformats.org/officeDocument/2006/relationships/hyperlink" Target="https://www.jeremyjordan.me/nn-learning-rat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hyperlink" Target="https://medium.com/swlh/artificial-intelligence-machine-learning-and-deep-learning-whats-the-real-difference-94fe7e528097" TargetMode="Externa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3.xml"/><Relationship Id="rId3" Type="http://schemas.openxmlformats.org/officeDocument/2006/relationships/image" Target="../media/image28.png"/><Relationship Id="rId4" Type="http://schemas.openxmlformats.org/officeDocument/2006/relationships/image" Target="../media/image41.png"/><Relationship Id="rId5" Type="http://schemas.openxmlformats.org/officeDocument/2006/relationships/hyperlink" Target="https://en.wikipedia.org/wiki/Feature_scali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4.xml"/><Relationship Id="rId3" Type="http://schemas.openxmlformats.org/officeDocument/2006/relationships/hyperlink" Target="https://en.wikipedia.org/wiki/Feature_scaling" TargetMode="Externa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5.xml"/><Relationship Id="rId3" Type="http://schemas.openxmlformats.org/officeDocument/2006/relationships/hyperlink" Target="https://en.wikipedia.org/wiki/Feature_scaling" TargetMode="Externa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6.xml"/><Relationship Id="rId3" Type="http://schemas.openxmlformats.org/officeDocument/2006/relationships/image" Target="../media/image30.png"/><Relationship Id="rId4" Type="http://schemas.openxmlformats.org/officeDocument/2006/relationships/hyperlink" Target="https://medium.com/analytics-vidhya/a-guide-to-data-transformation-9e5fa9ae1ca3"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7.xml"/><Relationship Id="rId3" Type="http://schemas.openxmlformats.org/officeDocument/2006/relationships/image" Target="../media/image33.png"/><Relationship Id="rId4" Type="http://schemas.openxmlformats.org/officeDocument/2006/relationships/hyperlink" Target="https://medium.com/analytics-vidhya/a-guide-to-data-transformation-9e5fa9ae1ca3"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hyperlink" Target="https://upload.wikimedia.org/wikipedia/commons/thumb/0/00/Population_vs_area.svg/1200px-Population_vs_area.svg.p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9.xml"/><Relationship Id="rId3" Type="http://schemas.openxmlformats.org/officeDocument/2006/relationships/hyperlink" Target="https://towardsdatascience.com/the-curse-of-dimensionality-minus-the-curse-of-jargon-520da109fc8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hyperlink" Target="https://medium.com/swlh/artificial-intelligence-machine-learning-and-deep-learning-whats-the-real-difference-94fe7e528097" TargetMode="Externa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2.xml"/><Relationship Id="rId3" Type="http://schemas.openxmlformats.org/officeDocument/2006/relationships/hyperlink" Target="https://manisha-sirsat.blogspot.com/2019/04/confusion-matrix.html" TargetMode="Externa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3.xml"/><Relationship Id="rId3"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4.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hyperlink" Target="https://github.com/xpe/statistical-classification-metrics/blob/master/statistical-classification-metrics.pdf"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5.xml"/><Relationship Id="rId3" Type="http://schemas.openxmlformats.org/officeDocument/2006/relationships/image" Target="../media/image51.png"/><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6.xml"/><Relationship Id="rId3" Type="http://schemas.openxmlformats.org/officeDocument/2006/relationships/image" Target="../media/image51.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7.xml"/><Relationship Id="rId3" Type="http://schemas.openxmlformats.org/officeDocument/2006/relationships/image" Target="../media/image51.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8.xml"/><Relationship Id="rId3" Type="http://schemas.openxmlformats.org/officeDocument/2006/relationships/image" Target="../media/image58.png"/><Relationship Id="rId4" Type="http://schemas.openxmlformats.org/officeDocument/2006/relationships/image" Target="../media/image40.png"/><Relationship Id="rId5" Type="http://schemas.openxmlformats.org/officeDocument/2006/relationships/image" Target="../media/image56.png"/><Relationship Id="rId6"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2.xml"/><Relationship Id="rId3" Type="http://schemas.openxmlformats.org/officeDocument/2006/relationships/image" Target="../media/image43.png"/><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6.xml"/><Relationship Id="rId3" Type="http://schemas.openxmlformats.org/officeDocument/2006/relationships/image" Target="../media/image45.png"/><Relationship Id="rId4" Type="http://schemas.openxmlformats.org/officeDocument/2006/relationships/hyperlink" Target="https://towardsdatascience.com/6-different-ways-to-compensate-for-missing-values-data-imputation-with-examples-6022d9ca0779"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7.xml"/><Relationship Id="rId3" Type="http://schemas.openxmlformats.org/officeDocument/2006/relationships/image" Target="../media/image50.png"/><Relationship Id="rId4" Type="http://schemas.openxmlformats.org/officeDocument/2006/relationships/hyperlink" Target="https://towardsdatascience.com/6-different-ways-to-compensate-for-missing-values-data-imputation-with-examples-6022d9ca0779"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0.xml"/><Relationship Id="rId3" Type="http://schemas.openxmlformats.org/officeDocument/2006/relationships/image" Target="../media/image47.png"/><Relationship Id="rId4" Type="http://schemas.openxmlformats.org/officeDocument/2006/relationships/image" Target="../media/image55.png"/><Relationship Id="rId5"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1.xml"/><Relationship Id="rId3" Type="http://schemas.openxmlformats.org/officeDocument/2006/relationships/image" Target="../media/image48.png"/><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hyperlink" Target="https://vitalflux.com/great-mind-maps-for-learning-machine-learning/"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hyperlink" Target="https://www.researchgate.net/profile/Zhenyu_Wen/publication/336642133/figure/fig3/AS:815304842170368@1571395230317/Examples-of-Supervised-Learning-Linear-Regression-and-Unsupervised-Learning.p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6"/>
          <p:cNvSpPr txBox="1"/>
          <p:nvPr>
            <p:ph type="title"/>
          </p:nvPr>
        </p:nvSpPr>
        <p:spPr>
          <a:xfrm>
            <a:off x="662275" y="1893661"/>
            <a:ext cx="7886700" cy="9942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6000"/>
              <a:buFont typeface="Arial"/>
              <a:buNone/>
            </a:pPr>
            <a:r>
              <a:rPr lang="en" sz="3900">
                <a:latin typeface="Arial"/>
                <a:ea typeface="Arial"/>
                <a:cs typeface="Arial"/>
                <a:sym typeface="Arial"/>
              </a:rPr>
              <a:t>Machine learning refresher</a:t>
            </a:r>
            <a:endParaRPr sz="39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65"/>
          <p:cNvPicPr preferRelativeResize="0"/>
          <p:nvPr/>
        </p:nvPicPr>
        <p:blipFill rotWithShape="1">
          <a:blip r:embed="rId3">
            <a:alphaModFix/>
          </a:blip>
          <a:srcRect b="0" l="0" r="0" t="0"/>
          <a:stretch/>
        </p:blipFill>
        <p:spPr>
          <a:xfrm>
            <a:off x="1841650" y="1776838"/>
            <a:ext cx="4963600" cy="2763726"/>
          </a:xfrm>
          <a:prstGeom prst="rect">
            <a:avLst/>
          </a:prstGeom>
          <a:noFill/>
          <a:ln>
            <a:noFill/>
          </a:ln>
        </p:spPr>
      </p:pic>
      <p:sp>
        <p:nvSpPr>
          <p:cNvPr id="344" name="Google Shape;344;p65"/>
          <p:cNvSpPr txBox="1"/>
          <p:nvPr>
            <p:ph type="title"/>
          </p:nvPr>
        </p:nvSpPr>
        <p:spPr>
          <a:xfrm>
            <a:off x="155850" y="146313"/>
            <a:ext cx="40119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Supervised Learning: types</a:t>
            </a:r>
            <a:endParaRPr/>
          </a:p>
        </p:txBody>
      </p:sp>
      <p:sp>
        <p:nvSpPr>
          <p:cNvPr id="345" name="Google Shape;345;p65"/>
          <p:cNvSpPr txBox="1"/>
          <p:nvPr>
            <p:ph idx="1" type="body"/>
          </p:nvPr>
        </p:nvSpPr>
        <p:spPr>
          <a:xfrm>
            <a:off x="311700" y="928100"/>
            <a:ext cx="8159400" cy="116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400"/>
              <a:t>There are two kinds of supervised learning: Classification and Regression.</a:t>
            </a:r>
            <a:endParaRPr sz="1400"/>
          </a:p>
          <a:p>
            <a:pPr indent="0" lvl="0" marL="0" rtl="0" algn="l">
              <a:lnSpc>
                <a:spcPct val="115000"/>
              </a:lnSpc>
              <a:spcBef>
                <a:spcPts val="500"/>
              </a:spcBef>
              <a:spcAft>
                <a:spcPts val="500"/>
              </a:spcAft>
              <a:buSzPts val="1400"/>
              <a:buNone/>
            </a:pPr>
            <a:r>
              <a:rPr lang="en" sz="1400"/>
              <a:t>In </a:t>
            </a:r>
            <a:r>
              <a:rPr lang="en"/>
              <a:t>Classification,</a:t>
            </a:r>
            <a:r>
              <a:rPr lang="en" sz="1400"/>
              <a:t> we ask </a:t>
            </a:r>
            <a:r>
              <a:rPr b="1" lang="en" sz="1400"/>
              <a:t>which (class)</a:t>
            </a:r>
            <a:r>
              <a:rPr lang="en" sz="1400"/>
              <a:t> and in the Regression </a:t>
            </a:r>
            <a:r>
              <a:rPr b="1" lang="en" sz="1400"/>
              <a:t>how much</a:t>
            </a:r>
            <a:endParaRPr b="1" sz="1400"/>
          </a:p>
        </p:txBody>
      </p:sp>
      <p:sp>
        <p:nvSpPr>
          <p:cNvPr id="346" name="Google Shape;346;p65"/>
          <p:cNvSpPr txBox="1"/>
          <p:nvPr/>
        </p:nvSpPr>
        <p:spPr>
          <a:xfrm>
            <a:off x="7833625" y="4829663"/>
            <a:ext cx="769500" cy="171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
        <p:nvSpPr>
          <p:cNvPr id="347" name="Google Shape;347;p65"/>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6"/>
          <p:cNvSpPr txBox="1"/>
          <p:nvPr>
            <p:ph type="title"/>
          </p:nvPr>
        </p:nvSpPr>
        <p:spPr>
          <a:xfrm>
            <a:off x="155850" y="146325"/>
            <a:ext cx="50481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Supervised Learning: Algorithms</a:t>
            </a:r>
            <a:endParaRPr/>
          </a:p>
        </p:txBody>
      </p:sp>
      <p:sp>
        <p:nvSpPr>
          <p:cNvPr id="353" name="Google Shape;353;p66"/>
          <p:cNvSpPr txBox="1"/>
          <p:nvPr>
            <p:ph idx="1" type="body"/>
          </p:nvPr>
        </p:nvSpPr>
        <p:spPr>
          <a:xfrm>
            <a:off x="311700" y="928100"/>
            <a:ext cx="3958500" cy="343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400"/>
              <a:t>Classification:</a:t>
            </a:r>
            <a:endParaRPr sz="1400"/>
          </a:p>
          <a:p>
            <a:pPr indent="0" lvl="0" marL="0" rtl="0" algn="l">
              <a:lnSpc>
                <a:spcPct val="115000"/>
              </a:lnSpc>
              <a:spcBef>
                <a:spcPts val="500"/>
              </a:spcBef>
              <a:spcAft>
                <a:spcPts val="0"/>
              </a:spcAft>
              <a:buSzPts val="1400"/>
              <a:buNone/>
            </a:pPr>
            <a:r>
              <a:rPr lang="en"/>
              <a:t>If</a:t>
            </a:r>
            <a:r>
              <a:rPr lang="en" sz="1400"/>
              <a:t> a shopkeeper wants to predict that a particular customer will come back to his shop or not, he will use a classification algorithm. </a:t>
            </a:r>
            <a:br>
              <a:rPr lang="en" sz="1400"/>
            </a:br>
            <a:br>
              <a:rPr lang="en" sz="1400"/>
            </a:br>
            <a:r>
              <a:rPr lang="en" sz="1400"/>
              <a:t>Examples of classification algorithms include: </a:t>
            </a:r>
            <a:endParaRPr sz="1400"/>
          </a:p>
          <a:p>
            <a:pPr indent="0" lvl="0" marL="0" rtl="0" algn="l">
              <a:lnSpc>
                <a:spcPct val="115000"/>
              </a:lnSpc>
              <a:spcBef>
                <a:spcPts val="500"/>
              </a:spcBef>
              <a:spcAft>
                <a:spcPts val="0"/>
              </a:spcAft>
              <a:buSzPts val="1400"/>
              <a:buNone/>
            </a:pPr>
            <a:r>
              <a:t/>
            </a:r>
            <a:endParaRPr sz="1400"/>
          </a:p>
          <a:p>
            <a:pPr indent="-203200" lvl="0" marL="228600" rtl="0" algn="l">
              <a:lnSpc>
                <a:spcPct val="115000"/>
              </a:lnSpc>
              <a:spcBef>
                <a:spcPts val="500"/>
              </a:spcBef>
              <a:spcAft>
                <a:spcPts val="0"/>
              </a:spcAft>
              <a:buSzPts val="1400"/>
              <a:buChar char="●"/>
            </a:pPr>
            <a:r>
              <a:rPr lang="en" sz="1400"/>
              <a:t>Decision tree </a:t>
            </a:r>
            <a:endParaRPr sz="1400"/>
          </a:p>
          <a:p>
            <a:pPr indent="-203200" lvl="0" marL="228600" rtl="0" algn="l">
              <a:lnSpc>
                <a:spcPct val="115000"/>
              </a:lnSpc>
              <a:spcBef>
                <a:spcPts val="0"/>
              </a:spcBef>
              <a:spcAft>
                <a:spcPts val="0"/>
              </a:spcAft>
              <a:buSzPts val="1400"/>
              <a:buChar char="●"/>
            </a:pPr>
            <a:r>
              <a:rPr lang="en" sz="1400"/>
              <a:t>Naïve Bayes</a:t>
            </a:r>
            <a:endParaRPr sz="1400"/>
          </a:p>
          <a:p>
            <a:pPr indent="-203200" lvl="0" marL="228600" rtl="0" algn="l">
              <a:lnSpc>
                <a:spcPct val="115000"/>
              </a:lnSpc>
              <a:spcBef>
                <a:spcPts val="0"/>
              </a:spcBef>
              <a:spcAft>
                <a:spcPts val="0"/>
              </a:spcAft>
              <a:buSzPts val="1400"/>
              <a:buChar char="●"/>
            </a:pPr>
            <a:r>
              <a:rPr lang="en" sz="1400"/>
              <a:t>Random forest</a:t>
            </a:r>
            <a:endParaRPr sz="1400"/>
          </a:p>
          <a:p>
            <a:pPr indent="-203200" lvl="0" marL="228600" rtl="0" algn="l">
              <a:lnSpc>
                <a:spcPct val="115000"/>
              </a:lnSpc>
              <a:spcBef>
                <a:spcPts val="0"/>
              </a:spcBef>
              <a:spcAft>
                <a:spcPts val="0"/>
              </a:spcAft>
              <a:buSzPts val="1400"/>
              <a:buChar char="●"/>
            </a:pPr>
            <a:r>
              <a:rPr lang="en" sz="1400"/>
              <a:t>Logistic regression </a:t>
            </a:r>
            <a:endParaRPr sz="1400"/>
          </a:p>
          <a:p>
            <a:pPr indent="-203200" lvl="0" marL="228600" rtl="0" algn="l">
              <a:lnSpc>
                <a:spcPct val="115000"/>
              </a:lnSpc>
              <a:spcBef>
                <a:spcPts val="0"/>
              </a:spcBef>
              <a:spcAft>
                <a:spcPts val="0"/>
              </a:spcAft>
              <a:buSzPts val="1400"/>
              <a:buChar char="●"/>
            </a:pPr>
            <a:r>
              <a:rPr lang="en" sz="1400"/>
              <a:t>K-nearest neighbor (KNN)</a:t>
            </a:r>
            <a:endParaRPr sz="1400"/>
          </a:p>
          <a:p>
            <a:pPr indent="0" lvl="0" marL="0" rtl="0" algn="l">
              <a:lnSpc>
                <a:spcPct val="115000"/>
              </a:lnSpc>
              <a:spcBef>
                <a:spcPts val="500"/>
              </a:spcBef>
              <a:spcAft>
                <a:spcPts val="500"/>
              </a:spcAft>
              <a:buSzPts val="1400"/>
              <a:buNone/>
            </a:pPr>
            <a:r>
              <a:t/>
            </a:r>
            <a:endParaRPr sz="1400"/>
          </a:p>
        </p:txBody>
      </p:sp>
      <p:sp>
        <p:nvSpPr>
          <p:cNvPr id="354" name="Google Shape;354;p66"/>
          <p:cNvSpPr txBox="1"/>
          <p:nvPr/>
        </p:nvSpPr>
        <p:spPr>
          <a:xfrm>
            <a:off x="5128138" y="928100"/>
            <a:ext cx="1662600" cy="3237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Arial"/>
              <a:buNone/>
            </a:pPr>
            <a:r>
              <a:rPr b="0" i="0" lang="en" sz="1400" u="none" cap="none" strike="noStrike">
                <a:solidFill>
                  <a:schemeClr val="lt1"/>
                </a:solidFill>
                <a:latin typeface="Open Sans"/>
                <a:ea typeface="Open Sans"/>
                <a:cs typeface="Open Sans"/>
                <a:sym typeface="Open Sans"/>
              </a:rPr>
              <a:t>Fraud Detection</a:t>
            </a:r>
            <a:endParaRPr b="0" i="0" sz="1400" u="none" cap="none" strike="noStrike">
              <a:solidFill>
                <a:schemeClr val="lt1"/>
              </a:solidFill>
              <a:latin typeface="Open Sans"/>
              <a:ea typeface="Open Sans"/>
              <a:cs typeface="Open Sans"/>
              <a:sym typeface="Open Sans"/>
            </a:endParaRPr>
          </a:p>
        </p:txBody>
      </p:sp>
      <p:sp>
        <p:nvSpPr>
          <p:cNvPr id="355" name="Google Shape;355;p66"/>
          <p:cNvSpPr txBox="1"/>
          <p:nvPr>
            <p:ph idx="1" type="body"/>
          </p:nvPr>
        </p:nvSpPr>
        <p:spPr>
          <a:xfrm>
            <a:off x="4440200" y="928100"/>
            <a:ext cx="3958500" cy="343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400"/>
              <a:t>Regression:</a:t>
            </a:r>
            <a:endParaRPr sz="1400"/>
          </a:p>
          <a:p>
            <a:pPr indent="0" lvl="0" marL="0" rtl="0" algn="l">
              <a:lnSpc>
                <a:spcPct val="115000"/>
              </a:lnSpc>
              <a:spcBef>
                <a:spcPts val="500"/>
              </a:spcBef>
              <a:spcAft>
                <a:spcPts val="0"/>
              </a:spcAft>
              <a:buSzPts val="1400"/>
              <a:buNone/>
            </a:pPr>
            <a:r>
              <a:rPr lang="en" sz="1400"/>
              <a:t>This method is used when the predicted data is numerical.  </a:t>
            </a:r>
            <a:endParaRPr sz="1400"/>
          </a:p>
          <a:p>
            <a:pPr indent="0" lvl="0" marL="0" rtl="0" algn="l">
              <a:lnSpc>
                <a:spcPct val="115000"/>
              </a:lnSpc>
              <a:spcBef>
                <a:spcPts val="500"/>
              </a:spcBef>
              <a:spcAft>
                <a:spcPts val="0"/>
              </a:spcAft>
              <a:buSzPts val="1400"/>
              <a:buNone/>
            </a:pPr>
            <a:r>
              <a:rPr lang="en" sz="1400"/>
              <a:t>If the shopkeeper wants to predict the price of a product based on its demand, he will choose regression.</a:t>
            </a:r>
            <a:endParaRPr sz="1400"/>
          </a:p>
          <a:p>
            <a:pPr indent="0" lvl="0" marL="0" rtl="0" algn="l">
              <a:lnSpc>
                <a:spcPct val="115000"/>
              </a:lnSpc>
              <a:spcBef>
                <a:spcPts val="500"/>
              </a:spcBef>
              <a:spcAft>
                <a:spcPts val="0"/>
              </a:spcAft>
              <a:buSzPts val="1400"/>
              <a:buNone/>
            </a:pPr>
            <a:r>
              <a:t/>
            </a:r>
            <a:endParaRPr sz="1400"/>
          </a:p>
          <a:p>
            <a:pPr indent="-203200" lvl="0" marL="228600" rtl="0" algn="l">
              <a:lnSpc>
                <a:spcPct val="115000"/>
              </a:lnSpc>
              <a:spcBef>
                <a:spcPts val="500"/>
              </a:spcBef>
              <a:spcAft>
                <a:spcPts val="0"/>
              </a:spcAft>
              <a:buSzPts val="1400"/>
              <a:buChar char="●"/>
            </a:pPr>
            <a:r>
              <a:rPr lang="en" sz="1400"/>
              <a:t>Linear Regression</a:t>
            </a:r>
            <a:endParaRPr sz="1400"/>
          </a:p>
          <a:p>
            <a:pPr indent="-203200" lvl="0" marL="228600" rtl="0" algn="l">
              <a:lnSpc>
                <a:spcPct val="115000"/>
              </a:lnSpc>
              <a:spcBef>
                <a:spcPts val="0"/>
              </a:spcBef>
              <a:spcAft>
                <a:spcPts val="0"/>
              </a:spcAft>
              <a:buSzPts val="1400"/>
              <a:buChar char="●"/>
            </a:pPr>
            <a:r>
              <a:rPr lang="en" sz="1400"/>
              <a:t>Polynomial Regression</a:t>
            </a:r>
            <a:endParaRPr sz="1400"/>
          </a:p>
          <a:p>
            <a:pPr indent="0" lvl="0" marL="0" rtl="0" algn="l">
              <a:lnSpc>
                <a:spcPct val="115000"/>
              </a:lnSpc>
              <a:spcBef>
                <a:spcPts val="500"/>
              </a:spcBef>
              <a:spcAft>
                <a:spcPts val="500"/>
              </a:spcAft>
              <a:buSzPts val="1400"/>
              <a:buNone/>
            </a:pPr>
            <a:r>
              <a:t/>
            </a:r>
            <a:endParaRPr sz="1400"/>
          </a:p>
        </p:txBody>
      </p:sp>
      <p:sp>
        <p:nvSpPr>
          <p:cNvPr id="356" name="Google Shape;356;p66"/>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7"/>
          <p:cNvSpPr txBox="1"/>
          <p:nvPr>
            <p:ph type="title"/>
          </p:nvPr>
        </p:nvSpPr>
        <p:spPr>
          <a:xfrm>
            <a:off x="155850" y="146313"/>
            <a:ext cx="40119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Unsupervised Learning</a:t>
            </a:r>
            <a:endParaRPr/>
          </a:p>
        </p:txBody>
      </p:sp>
      <p:sp>
        <p:nvSpPr>
          <p:cNvPr id="362" name="Google Shape;362;p67"/>
          <p:cNvSpPr txBox="1"/>
          <p:nvPr>
            <p:ph idx="1" type="body"/>
          </p:nvPr>
        </p:nvSpPr>
        <p:spPr>
          <a:xfrm>
            <a:off x="311700" y="928100"/>
            <a:ext cx="8520600" cy="114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In unsupervised learning, we don't have labels for the features X</a:t>
            </a:r>
            <a:endParaRPr/>
          </a:p>
          <a:p>
            <a:pPr indent="0" lvl="0" marL="0" rtl="0" algn="l">
              <a:lnSpc>
                <a:spcPct val="115000"/>
              </a:lnSpc>
              <a:spcBef>
                <a:spcPts val="1600"/>
              </a:spcBef>
              <a:spcAft>
                <a:spcPts val="0"/>
              </a:spcAft>
              <a:buSzPts val="1400"/>
              <a:buNone/>
            </a:pPr>
            <a:r>
              <a:rPr lang="en"/>
              <a:t>The model is trying to find the underlying distribution of the data in order to learn more about the data (correlation, groups, etc)</a:t>
            </a:r>
            <a:endParaRPr/>
          </a:p>
          <a:p>
            <a:pPr indent="0" lvl="0" marL="0" rtl="0" algn="l">
              <a:lnSpc>
                <a:spcPct val="115000"/>
              </a:lnSpc>
              <a:spcBef>
                <a:spcPts val="1600"/>
              </a:spcBef>
              <a:spcAft>
                <a:spcPts val="1600"/>
              </a:spcAft>
              <a:buSzPts val="1400"/>
              <a:buNone/>
            </a:pPr>
            <a:r>
              <a:t/>
            </a:r>
            <a:endParaRPr/>
          </a:p>
        </p:txBody>
      </p:sp>
      <p:pic>
        <p:nvPicPr>
          <p:cNvPr id="363" name="Google Shape;363;p67"/>
          <p:cNvPicPr preferRelativeResize="0"/>
          <p:nvPr/>
        </p:nvPicPr>
        <p:blipFill rotWithShape="1">
          <a:blip r:embed="rId3">
            <a:alphaModFix/>
          </a:blip>
          <a:srcRect b="2742" l="50914" r="3824" t="9638"/>
          <a:stretch/>
        </p:blipFill>
        <p:spPr>
          <a:xfrm>
            <a:off x="876026" y="2324250"/>
            <a:ext cx="3104064" cy="2382512"/>
          </a:xfrm>
          <a:prstGeom prst="rect">
            <a:avLst/>
          </a:prstGeom>
          <a:noFill/>
          <a:ln>
            <a:noFill/>
          </a:ln>
        </p:spPr>
      </p:pic>
      <p:sp>
        <p:nvSpPr>
          <p:cNvPr id="364" name="Google Shape;364;p67"/>
          <p:cNvSpPr txBox="1"/>
          <p:nvPr/>
        </p:nvSpPr>
        <p:spPr>
          <a:xfrm>
            <a:off x="7787075" y="4784075"/>
            <a:ext cx="769500" cy="171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
        <p:nvSpPr>
          <p:cNvPr id="365" name="Google Shape;365;p67"/>
          <p:cNvSpPr/>
          <p:nvPr/>
        </p:nvSpPr>
        <p:spPr>
          <a:xfrm>
            <a:off x="4856938" y="2368938"/>
            <a:ext cx="3125700" cy="2095500"/>
          </a:xfrm>
          <a:prstGeom prst="roundRect">
            <a:avLst>
              <a:gd fmla="val 16667" name="adj"/>
            </a:avLst>
          </a:prstGeom>
          <a:solidFill>
            <a:srgbClr val="3369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366" name="Google Shape;366;p67"/>
          <p:cNvSpPr txBox="1"/>
          <p:nvPr/>
        </p:nvSpPr>
        <p:spPr>
          <a:xfrm>
            <a:off x="5188850" y="2582188"/>
            <a:ext cx="2556000" cy="4152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Market Basket Analysis</a:t>
            </a:r>
            <a:endParaRPr b="0" i="0" sz="1400" u="none" cap="none" strike="noStrike">
              <a:solidFill>
                <a:schemeClr val="lt1"/>
              </a:solidFill>
              <a:latin typeface="Open Sans"/>
              <a:ea typeface="Open Sans"/>
              <a:cs typeface="Open Sans"/>
              <a:sym typeface="Open Sans"/>
            </a:endParaRPr>
          </a:p>
        </p:txBody>
      </p:sp>
      <p:sp>
        <p:nvSpPr>
          <p:cNvPr id="367" name="Google Shape;367;p67"/>
          <p:cNvSpPr txBox="1"/>
          <p:nvPr/>
        </p:nvSpPr>
        <p:spPr>
          <a:xfrm>
            <a:off x="5518713" y="2910138"/>
            <a:ext cx="2065800" cy="3300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Recommender Systems</a:t>
            </a:r>
            <a:endParaRPr b="0" i="0" sz="1400" u="none" cap="none" strike="noStrike">
              <a:solidFill>
                <a:schemeClr val="lt1"/>
              </a:solidFill>
              <a:latin typeface="Open Sans"/>
              <a:ea typeface="Open Sans"/>
              <a:cs typeface="Open Sans"/>
              <a:sym typeface="Open Sans"/>
            </a:endParaRPr>
          </a:p>
        </p:txBody>
      </p:sp>
      <p:sp>
        <p:nvSpPr>
          <p:cNvPr id="368" name="Google Shape;368;p67"/>
          <p:cNvSpPr txBox="1"/>
          <p:nvPr/>
        </p:nvSpPr>
        <p:spPr>
          <a:xfrm>
            <a:off x="5916838" y="3804213"/>
            <a:ext cx="2065800" cy="3300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Anomaly Detection</a:t>
            </a:r>
            <a:endParaRPr b="0" i="0" sz="1400" u="none" cap="none" strike="noStrike">
              <a:solidFill>
                <a:schemeClr val="lt1"/>
              </a:solidFill>
              <a:latin typeface="Open Sans"/>
              <a:ea typeface="Open Sans"/>
              <a:cs typeface="Open Sans"/>
              <a:sym typeface="Open Sans"/>
            </a:endParaRPr>
          </a:p>
        </p:txBody>
      </p:sp>
      <p:sp>
        <p:nvSpPr>
          <p:cNvPr id="369" name="Google Shape;369;p67"/>
          <p:cNvSpPr txBox="1"/>
          <p:nvPr/>
        </p:nvSpPr>
        <p:spPr>
          <a:xfrm>
            <a:off x="5117025" y="3295707"/>
            <a:ext cx="1662600" cy="5466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Data Exploration and Visualization</a:t>
            </a:r>
            <a:endParaRPr b="0" i="0" sz="1400" u="none" cap="none" strike="noStrike">
              <a:solidFill>
                <a:schemeClr val="lt1"/>
              </a:solidFill>
              <a:latin typeface="Open Sans"/>
              <a:ea typeface="Open Sans"/>
              <a:cs typeface="Open Sans"/>
              <a:sym typeface="Open Sans"/>
            </a:endParaRPr>
          </a:p>
        </p:txBody>
      </p:sp>
      <p:sp>
        <p:nvSpPr>
          <p:cNvPr id="370" name="Google Shape;370;p67"/>
          <p:cNvSpPr txBox="1"/>
          <p:nvPr/>
        </p:nvSpPr>
        <p:spPr>
          <a:xfrm>
            <a:off x="5117025" y="4101038"/>
            <a:ext cx="2114700" cy="3300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Customer Segmentation</a:t>
            </a:r>
            <a:endParaRPr b="0" i="0" sz="1400" u="none" cap="none" strike="noStrike">
              <a:solidFill>
                <a:schemeClr val="lt1"/>
              </a:solidFill>
              <a:latin typeface="Open Sans"/>
              <a:ea typeface="Open Sans"/>
              <a:cs typeface="Open Sans"/>
              <a:sym typeface="Open Sans"/>
            </a:endParaRPr>
          </a:p>
        </p:txBody>
      </p:sp>
      <p:sp>
        <p:nvSpPr>
          <p:cNvPr id="371" name="Google Shape;371;p67"/>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8"/>
          <p:cNvSpPr txBox="1"/>
          <p:nvPr>
            <p:ph type="title"/>
          </p:nvPr>
        </p:nvSpPr>
        <p:spPr>
          <a:xfrm>
            <a:off x="155850" y="146325"/>
            <a:ext cx="46269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Unsupervised Learning: types</a:t>
            </a:r>
            <a:endParaRPr/>
          </a:p>
        </p:txBody>
      </p:sp>
      <p:sp>
        <p:nvSpPr>
          <p:cNvPr id="377" name="Google Shape;377;p68"/>
          <p:cNvSpPr txBox="1"/>
          <p:nvPr>
            <p:ph idx="1" type="body"/>
          </p:nvPr>
        </p:nvSpPr>
        <p:spPr>
          <a:xfrm>
            <a:off x="311700" y="928100"/>
            <a:ext cx="8520600" cy="139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600"/>
              <a:t>For clustering, points with high similarity (i.e. near each other) are grouped together in clusters to identify patterns in data. </a:t>
            </a:r>
            <a:endParaRPr sz="1600"/>
          </a:p>
          <a:p>
            <a:pPr indent="0" lvl="0" marL="0" rtl="0" algn="l">
              <a:lnSpc>
                <a:spcPct val="115000"/>
              </a:lnSpc>
              <a:spcBef>
                <a:spcPts val="1600"/>
              </a:spcBef>
              <a:spcAft>
                <a:spcPts val="0"/>
              </a:spcAft>
              <a:buSzPts val="1400"/>
              <a:buNone/>
            </a:pPr>
            <a:r>
              <a:rPr lang="en" sz="1600"/>
              <a:t>The field of dimensionality reduction tries to transfer high-dimensional data into efficient low-dimensional representations by finding appropriate transformations ϕ, like PCA.</a:t>
            </a:r>
            <a:endParaRPr sz="1600"/>
          </a:p>
          <a:p>
            <a:pPr indent="0" lvl="0" marL="0" rtl="0" algn="l">
              <a:lnSpc>
                <a:spcPct val="115000"/>
              </a:lnSpc>
              <a:spcBef>
                <a:spcPts val="1600"/>
              </a:spcBef>
              <a:spcAft>
                <a:spcPts val="1600"/>
              </a:spcAft>
              <a:buSzPts val="1400"/>
              <a:buNone/>
            </a:pPr>
            <a:r>
              <a:t/>
            </a:r>
            <a:endParaRPr sz="1600"/>
          </a:p>
        </p:txBody>
      </p:sp>
      <p:sp>
        <p:nvSpPr>
          <p:cNvPr id="378" name="Google Shape;378;p68"/>
          <p:cNvSpPr txBox="1"/>
          <p:nvPr/>
        </p:nvSpPr>
        <p:spPr>
          <a:xfrm>
            <a:off x="5117025" y="4101038"/>
            <a:ext cx="2114700" cy="3300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Customer Segmentation</a:t>
            </a:r>
            <a:endParaRPr b="0" i="0" sz="1400" u="none" cap="none" strike="noStrike">
              <a:solidFill>
                <a:schemeClr val="lt1"/>
              </a:solidFill>
              <a:latin typeface="Open Sans"/>
              <a:ea typeface="Open Sans"/>
              <a:cs typeface="Open Sans"/>
              <a:sym typeface="Open Sans"/>
            </a:endParaRPr>
          </a:p>
        </p:txBody>
      </p:sp>
      <p:pic>
        <p:nvPicPr>
          <p:cNvPr id="379" name="Google Shape;379;p68"/>
          <p:cNvPicPr preferRelativeResize="0"/>
          <p:nvPr/>
        </p:nvPicPr>
        <p:blipFill rotWithShape="1">
          <a:blip r:embed="rId3">
            <a:alphaModFix/>
          </a:blip>
          <a:srcRect b="0" l="0" r="0" t="0"/>
          <a:stretch/>
        </p:blipFill>
        <p:spPr>
          <a:xfrm>
            <a:off x="1477919" y="2526088"/>
            <a:ext cx="5959964" cy="2228788"/>
          </a:xfrm>
          <a:prstGeom prst="rect">
            <a:avLst/>
          </a:prstGeom>
          <a:noFill/>
          <a:ln>
            <a:noFill/>
          </a:ln>
        </p:spPr>
      </p:pic>
      <p:sp>
        <p:nvSpPr>
          <p:cNvPr id="380" name="Google Shape;380;p68"/>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9"/>
          <p:cNvSpPr/>
          <p:nvPr/>
        </p:nvSpPr>
        <p:spPr>
          <a:xfrm>
            <a:off x="513238" y="2831050"/>
            <a:ext cx="2670000" cy="1395000"/>
          </a:xfrm>
          <a:prstGeom prst="roundRect">
            <a:avLst>
              <a:gd fmla="val 16667" name="adj"/>
            </a:avLst>
          </a:prstGeom>
          <a:solidFill>
            <a:srgbClr val="3369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6" name="Google Shape;386;p69"/>
          <p:cNvSpPr txBox="1"/>
          <p:nvPr>
            <p:ph type="title"/>
          </p:nvPr>
        </p:nvSpPr>
        <p:spPr>
          <a:xfrm>
            <a:off x="155850" y="146336"/>
            <a:ext cx="4011900" cy="5208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Reinforcement Learning</a:t>
            </a:r>
            <a:endParaRPr/>
          </a:p>
        </p:txBody>
      </p:sp>
      <p:sp>
        <p:nvSpPr>
          <p:cNvPr id="387" name="Google Shape;387;p69"/>
          <p:cNvSpPr txBox="1"/>
          <p:nvPr>
            <p:ph idx="1" type="body"/>
          </p:nvPr>
        </p:nvSpPr>
        <p:spPr>
          <a:xfrm>
            <a:off x="311700" y="928100"/>
            <a:ext cx="8520600" cy="13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400"/>
              <a:t>The system learns from its mistakes and experiences in a closed environment with rules</a:t>
            </a:r>
            <a:endParaRPr sz="1400"/>
          </a:p>
          <a:p>
            <a:pPr indent="0" lvl="0" marL="0" rtl="0" algn="l">
              <a:lnSpc>
                <a:spcPct val="115000"/>
              </a:lnSpc>
              <a:spcBef>
                <a:spcPts val="800"/>
              </a:spcBef>
              <a:spcAft>
                <a:spcPts val="0"/>
              </a:spcAft>
              <a:buSzPts val="1400"/>
              <a:buNone/>
            </a:pPr>
            <a:r>
              <a:rPr lang="en" sz="1400"/>
              <a:t>The agent is exploring an environment and tries to maximize a reward function</a:t>
            </a:r>
            <a:endParaRPr sz="1400"/>
          </a:p>
          <a:p>
            <a:pPr indent="0" lvl="0" marL="0" rtl="0" algn="l">
              <a:lnSpc>
                <a:spcPct val="115000"/>
              </a:lnSpc>
              <a:spcBef>
                <a:spcPts val="800"/>
              </a:spcBef>
              <a:spcAft>
                <a:spcPts val="800"/>
              </a:spcAft>
              <a:buSzPts val="1400"/>
              <a:buNone/>
            </a:pPr>
            <a:r>
              <a:rPr lang="en" sz="1400"/>
              <a:t>It is a powerful technique because it doesn't need a dataset with labels, it needs only a simulation environment</a:t>
            </a:r>
            <a:endParaRPr sz="1400">
              <a:solidFill>
                <a:srgbClr val="FFFFFF"/>
              </a:solidFill>
            </a:endParaRPr>
          </a:p>
        </p:txBody>
      </p:sp>
      <p:sp>
        <p:nvSpPr>
          <p:cNvPr id="388" name="Google Shape;388;p69"/>
          <p:cNvSpPr txBox="1"/>
          <p:nvPr>
            <p:ph idx="12" type="sldNum"/>
          </p:nvPr>
        </p:nvSpPr>
        <p:spPr>
          <a:xfrm>
            <a:off x="4217182" y="2393157"/>
            <a:ext cx="274500" cy="107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1800"/>
          </a:p>
        </p:txBody>
      </p:sp>
      <p:pic>
        <p:nvPicPr>
          <p:cNvPr id="389" name="Google Shape;389;p69"/>
          <p:cNvPicPr preferRelativeResize="0"/>
          <p:nvPr/>
        </p:nvPicPr>
        <p:blipFill rotWithShape="1">
          <a:blip r:embed="rId3">
            <a:alphaModFix/>
          </a:blip>
          <a:srcRect b="0" l="0" r="0" t="0"/>
          <a:stretch/>
        </p:blipFill>
        <p:spPr>
          <a:xfrm>
            <a:off x="4045250" y="2285325"/>
            <a:ext cx="4212288" cy="2369400"/>
          </a:xfrm>
          <a:prstGeom prst="rect">
            <a:avLst/>
          </a:prstGeom>
          <a:noFill/>
          <a:ln>
            <a:noFill/>
          </a:ln>
        </p:spPr>
      </p:pic>
      <p:sp>
        <p:nvSpPr>
          <p:cNvPr id="390" name="Google Shape;390;p69"/>
          <p:cNvSpPr txBox="1"/>
          <p:nvPr/>
        </p:nvSpPr>
        <p:spPr>
          <a:xfrm>
            <a:off x="7266613" y="4815588"/>
            <a:ext cx="855000" cy="1914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
        <p:nvSpPr>
          <p:cNvPr id="391" name="Google Shape;391;p69"/>
          <p:cNvSpPr txBox="1"/>
          <p:nvPr/>
        </p:nvSpPr>
        <p:spPr>
          <a:xfrm>
            <a:off x="7686900" y="4815588"/>
            <a:ext cx="648300" cy="149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5"/>
              </a:rPr>
              <a:t>Video</a:t>
            </a:r>
            <a:endParaRPr b="0" i="0" sz="700" u="none" cap="none" strike="noStrike">
              <a:solidFill>
                <a:srgbClr val="000000"/>
              </a:solidFill>
              <a:latin typeface="Open Sans"/>
              <a:ea typeface="Open Sans"/>
              <a:cs typeface="Open Sans"/>
              <a:sym typeface="Open Sans"/>
            </a:endParaRPr>
          </a:p>
        </p:txBody>
      </p:sp>
      <p:sp>
        <p:nvSpPr>
          <p:cNvPr id="392" name="Google Shape;392;p69"/>
          <p:cNvSpPr txBox="1"/>
          <p:nvPr/>
        </p:nvSpPr>
        <p:spPr>
          <a:xfrm>
            <a:off x="702850" y="3026327"/>
            <a:ext cx="2289300" cy="1047000"/>
          </a:xfrm>
          <a:prstGeom prst="rect">
            <a:avLst/>
          </a:prstGeom>
          <a:noFill/>
          <a:ln>
            <a:noFill/>
          </a:ln>
        </p:spPr>
        <p:txBody>
          <a:bodyPr anchorCtr="0" anchor="t" bIns="45725" lIns="45725" spcFirstLastPara="1" rIns="45725" wrap="square" tIns="45725">
            <a:noAutofit/>
          </a:bodyPr>
          <a:lstStyle/>
          <a:p>
            <a:pPr indent="-203200" lvl="0" marL="457200" marR="0" rtl="0" algn="l">
              <a:lnSpc>
                <a:spcPct val="115000"/>
              </a:lnSpc>
              <a:spcBef>
                <a:spcPts val="0"/>
              </a:spcBef>
              <a:spcAft>
                <a:spcPts val="0"/>
              </a:spcAft>
              <a:buClr>
                <a:schemeClr val="lt1"/>
              </a:buClr>
              <a:buSzPts val="1400"/>
              <a:buFont typeface="Open Sans"/>
              <a:buChar char="●"/>
            </a:pPr>
            <a:r>
              <a:rPr b="0" i="0" lang="en" sz="1400" u="none" cap="none" strike="noStrike">
                <a:solidFill>
                  <a:schemeClr val="lt1"/>
                </a:solidFill>
                <a:latin typeface="Open Sans"/>
                <a:ea typeface="Open Sans"/>
                <a:cs typeface="Open Sans"/>
                <a:sym typeface="Open Sans"/>
              </a:rPr>
              <a:t>Vision</a:t>
            </a:r>
            <a:endParaRPr b="0" i="0" sz="1400" u="none" cap="none" strike="noStrike">
              <a:solidFill>
                <a:schemeClr val="lt1"/>
              </a:solidFill>
              <a:latin typeface="Open Sans"/>
              <a:ea typeface="Open Sans"/>
              <a:cs typeface="Open Sans"/>
              <a:sym typeface="Open Sans"/>
            </a:endParaRPr>
          </a:p>
          <a:p>
            <a:pPr indent="-203200" lvl="0" marL="457200" marR="0" rtl="0" algn="l">
              <a:lnSpc>
                <a:spcPct val="115000"/>
              </a:lnSpc>
              <a:spcBef>
                <a:spcPts val="0"/>
              </a:spcBef>
              <a:spcAft>
                <a:spcPts val="0"/>
              </a:spcAft>
              <a:buClr>
                <a:schemeClr val="lt1"/>
              </a:buClr>
              <a:buSzPts val="1400"/>
              <a:buFont typeface="Open Sans"/>
              <a:buChar char="●"/>
            </a:pPr>
            <a:r>
              <a:rPr b="0" i="0" lang="en" sz="1400" u="none" cap="none" strike="noStrike">
                <a:solidFill>
                  <a:schemeClr val="lt1"/>
                </a:solidFill>
                <a:latin typeface="Open Sans"/>
                <a:ea typeface="Open Sans"/>
                <a:cs typeface="Open Sans"/>
                <a:sym typeface="Open Sans"/>
              </a:rPr>
              <a:t>Robotics</a:t>
            </a:r>
            <a:endParaRPr b="0" i="0" sz="1400" u="none" cap="none" strike="noStrike">
              <a:solidFill>
                <a:schemeClr val="lt1"/>
              </a:solidFill>
              <a:latin typeface="Open Sans"/>
              <a:ea typeface="Open Sans"/>
              <a:cs typeface="Open Sans"/>
              <a:sym typeface="Open Sans"/>
            </a:endParaRPr>
          </a:p>
          <a:p>
            <a:pPr indent="-203200" lvl="0" marL="457200" marR="0" rtl="0" algn="l">
              <a:lnSpc>
                <a:spcPct val="115000"/>
              </a:lnSpc>
              <a:spcBef>
                <a:spcPts val="0"/>
              </a:spcBef>
              <a:spcAft>
                <a:spcPts val="0"/>
              </a:spcAft>
              <a:buClr>
                <a:schemeClr val="lt1"/>
              </a:buClr>
              <a:buSzPts val="1400"/>
              <a:buFont typeface="Open Sans"/>
              <a:buChar char="●"/>
            </a:pPr>
            <a:r>
              <a:rPr b="0" i="0" lang="en" sz="1400" u="none" cap="none" strike="noStrike">
                <a:solidFill>
                  <a:schemeClr val="lt1"/>
                </a:solidFill>
                <a:latin typeface="Open Sans"/>
                <a:ea typeface="Open Sans"/>
                <a:cs typeface="Open Sans"/>
                <a:sym typeface="Open Sans"/>
              </a:rPr>
              <a:t>Self-driving cars</a:t>
            </a:r>
            <a:endParaRPr b="0" i="0" sz="1400" u="none" cap="none" strike="noStrike">
              <a:solidFill>
                <a:schemeClr val="lt1"/>
              </a:solidFill>
              <a:latin typeface="Open Sans"/>
              <a:ea typeface="Open Sans"/>
              <a:cs typeface="Open Sans"/>
              <a:sym typeface="Open Sans"/>
            </a:endParaRPr>
          </a:p>
          <a:p>
            <a:pPr indent="-203200" lvl="0" marL="457200" marR="0" rtl="0" algn="l">
              <a:lnSpc>
                <a:spcPct val="115000"/>
              </a:lnSpc>
              <a:spcBef>
                <a:spcPts val="0"/>
              </a:spcBef>
              <a:spcAft>
                <a:spcPts val="0"/>
              </a:spcAft>
              <a:buClr>
                <a:schemeClr val="lt1"/>
              </a:buClr>
              <a:buSzPts val="1400"/>
              <a:buFont typeface="Open Sans"/>
              <a:buChar char="●"/>
            </a:pPr>
            <a:r>
              <a:rPr b="0" i="0" lang="en" sz="1400" u="none" cap="none" strike="noStrike">
                <a:solidFill>
                  <a:schemeClr val="lt1"/>
                </a:solidFill>
                <a:latin typeface="Open Sans"/>
                <a:ea typeface="Open Sans"/>
                <a:cs typeface="Open Sans"/>
                <a:sym typeface="Open Sans"/>
              </a:rPr>
              <a:t>Games</a:t>
            </a:r>
            <a:endParaRPr b="0" i="0" sz="1400" u="none" cap="none" strike="noStrike">
              <a:solidFill>
                <a:schemeClr val="lt1"/>
              </a:solidFill>
              <a:latin typeface="Open Sans"/>
              <a:ea typeface="Open Sans"/>
              <a:cs typeface="Open Sans"/>
              <a:sym typeface="Open Sans"/>
            </a:endParaRPr>
          </a:p>
        </p:txBody>
      </p:sp>
      <p:sp>
        <p:nvSpPr>
          <p:cNvPr id="393" name="Google Shape;393;p6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70"/>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Machine Learning Pipelines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71"/>
          <p:cNvSpPr txBox="1"/>
          <p:nvPr>
            <p:ph type="title"/>
          </p:nvPr>
        </p:nvSpPr>
        <p:spPr>
          <a:xfrm>
            <a:off x="155850" y="146325"/>
            <a:ext cx="4739100" cy="6021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Machine Learning Typical Pipeline</a:t>
            </a:r>
            <a:endParaRPr/>
          </a:p>
        </p:txBody>
      </p:sp>
      <p:sp>
        <p:nvSpPr>
          <p:cNvPr id="404" name="Google Shape;404;p71"/>
          <p:cNvSpPr/>
          <p:nvPr/>
        </p:nvSpPr>
        <p:spPr>
          <a:xfrm>
            <a:off x="610788" y="2431701"/>
            <a:ext cx="1105800" cy="6825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Prepare / Clean Data</a:t>
            </a:r>
            <a:endParaRPr b="0" i="0" sz="1200" u="none" cap="none" strike="noStrike">
              <a:solidFill>
                <a:srgbClr val="FFFFFF"/>
              </a:solidFill>
              <a:latin typeface="Open Sans"/>
              <a:ea typeface="Open Sans"/>
              <a:cs typeface="Open Sans"/>
              <a:sym typeface="Open Sans"/>
            </a:endParaRPr>
          </a:p>
        </p:txBody>
      </p:sp>
      <p:sp>
        <p:nvSpPr>
          <p:cNvPr id="405" name="Google Shape;405;p71"/>
          <p:cNvSpPr/>
          <p:nvPr/>
        </p:nvSpPr>
        <p:spPr>
          <a:xfrm>
            <a:off x="1985413" y="2431688"/>
            <a:ext cx="1057500" cy="6825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Open Sans"/>
                <a:ea typeface="Open Sans"/>
                <a:cs typeface="Open Sans"/>
                <a:sym typeface="Open Sans"/>
              </a:rPr>
              <a:t>Split </a:t>
            </a:r>
            <a:endParaRPr b="0" i="0" sz="13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Train</a:t>
            </a:r>
            <a:r>
              <a:rPr b="0" i="0" lang="en" sz="1300" u="none" cap="none" strike="noStrike">
                <a:solidFill>
                  <a:srgbClr val="FFFFFF"/>
                </a:solidFill>
                <a:latin typeface="Open Sans"/>
                <a:ea typeface="Open Sans"/>
                <a:cs typeface="Open Sans"/>
                <a:sym typeface="Open Sans"/>
              </a:rPr>
              <a:t> / Test</a:t>
            </a:r>
            <a:endParaRPr b="0" i="0" sz="1300" u="none" cap="none" strike="noStrike">
              <a:solidFill>
                <a:srgbClr val="FFFFFF"/>
              </a:solidFill>
              <a:latin typeface="Open Sans"/>
              <a:ea typeface="Open Sans"/>
              <a:cs typeface="Open Sans"/>
              <a:sym typeface="Open Sans"/>
            </a:endParaRPr>
          </a:p>
        </p:txBody>
      </p:sp>
      <p:cxnSp>
        <p:nvCxnSpPr>
          <p:cNvPr id="406" name="Google Shape;406;p71"/>
          <p:cNvCxnSpPr>
            <a:stCxn id="404" idx="3"/>
            <a:endCxn id="405" idx="1"/>
          </p:cNvCxnSpPr>
          <p:nvPr/>
        </p:nvCxnSpPr>
        <p:spPr>
          <a:xfrm>
            <a:off x="1716588" y="2772951"/>
            <a:ext cx="268800" cy="600"/>
          </a:xfrm>
          <a:prstGeom prst="curvedConnector3">
            <a:avLst>
              <a:gd fmla="val 50005" name="adj1"/>
            </a:avLst>
          </a:prstGeom>
          <a:noFill/>
          <a:ln cap="flat" cmpd="sng" w="38100">
            <a:solidFill>
              <a:srgbClr val="595959"/>
            </a:solidFill>
            <a:prstDash val="solid"/>
            <a:round/>
            <a:headEnd len="sm" w="sm" type="none"/>
            <a:tailEnd len="sm" w="sm" type="none"/>
          </a:ln>
        </p:spPr>
      </p:cxnSp>
      <p:sp>
        <p:nvSpPr>
          <p:cNvPr id="407" name="Google Shape;407;p71"/>
          <p:cNvSpPr/>
          <p:nvPr/>
        </p:nvSpPr>
        <p:spPr>
          <a:xfrm>
            <a:off x="3785932" y="3309050"/>
            <a:ext cx="981000" cy="6825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Test</a:t>
            </a:r>
            <a:r>
              <a:rPr b="0" i="0" lang="en" sz="1300" u="none" cap="none" strike="noStrike">
                <a:solidFill>
                  <a:srgbClr val="FFFFFF"/>
                </a:solidFill>
                <a:latin typeface="Open Sans"/>
                <a:ea typeface="Open Sans"/>
                <a:cs typeface="Open Sans"/>
                <a:sym typeface="Open Sans"/>
              </a:rPr>
              <a:t> Set</a:t>
            </a:r>
            <a:endParaRPr b="0" i="0" sz="1300" u="none" cap="none" strike="noStrike">
              <a:solidFill>
                <a:srgbClr val="FFFFFF"/>
              </a:solidFill>
              <a:latin typeface="Open Sans"/>
              <a:ea typeface="Open Sans"/>
              <a:cs typeface="Open Sans"/>
              <a:sym typeface="Open Sans"/>
            </a:endParaRPr>
          </a:p>
        </p:txBody>
      </p:sp>
      <p:sp>
        <p:nvSpPr>
          <p:cNvPr id="408" name="Google Shape;408;p71"/>
          <p:cNvSpPr/>
          <p:nvPr/>
        </p:nvSpPr>
        <p:spPr>
          <a:xfrm>
            <a:off x="5787991" y="1687894"/>
            <a:ext cx="981000" cy="682500"/>
          </a:xfrm>
          <a:prstGeom prst="roundRect">
            <a:avLst>
              <a:gd fmla="val 16667" name="adj"/>
            </a:avLst>
          </a:prstGeom>
          <a:solidFill>
            <a:srgbClr val="FF9900"/>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Model</a:t>
            </a:r>
            <a:endParaRPr b="0" i="0" sz="1200" u="none" cap="none" strike="noStrike">
              <a:solidFill>
                <a:srgbClr val="FFFFFF"/>
              </a:solidFill>
              <a:latin typeface="Open Sans"/>
              <a:ea typeface="Open Sans"/>
              <a:cs typeface="Open Sans"/>
              <a:sym typeface="Open Sans"/>
            </a:endParaRPr>
          </a:p>
        </p:txBody>
      </p:sp>
      <p:cxnSp>
        <p:nvCxnSpPr>
          <p:cNvPr id="409" name="Google Shape;409;p71"/>
          <p:cNvCxnSpPr>
            <a:stCxn id="410" idx="3"/>
            <a:endCxn id="408" idx="1"/>
          </p:cNvCxnSpPr>
          <p:nvPr/>
        </p:nvCxnSpPr>
        <p:spPr>
          <a:xfrm>
            <a:off x="5179521" y="2028760"/>
            <a:ext cx="608400" cy="600"/>
          </a:xfrm>
          <a:prstGeom prst="curvedConnector3">
            <a:avLst>
              <a:gd fmla="val 50006" name="adj1"/>
            </a:avLst>
          </a:prstGeom>
          <a:noFill/>
          <a:ln cap="flat" cmpd="sng" w="38100">
            <a:solidFill>
              <a:srgbClr val="595959"/>
            </a:solidFill>
            <a:prstDash val="solid"/>
            <a:round/>
            <a:headEnd len="sm" w="sm" type="none"/>
            <a:tailEnd len="med" w="med" type="triangle"/>
          </a:ln>
        </p:spPr>
      </p:cxnSp>
      <p:grpSp>
        <p:nvGrpSpPr>
          <p:cNvPr id="411" name="Google Shape;411;p71"/>
          <p:cNvGrpSpPr/>
          <p:nvPr/>
        </p:nvGrpSpPr>
        <p:grpSpPr>
          <a:xfrm>
            <a:off x="3729768" y="1524501"/>
            <a:ext cx="1449753" cy="1008518"/>
            <a:chOff x="9446925" y="2738925"/>
            <a:chExt cx="3384900" cy="2354700"/>
          </a:xfrm>
        </p:grpSpPr>
        <p:sp>
          <p:nvSpPr>
            <p:cNvPr id="410" name="Google Shape;410;p71"/>
            <p:cNvSpPr/>
            <p:nvPr/>
          </p:nvSpPr>
          <p:spPr>
            <a:xfrm>
              <a:off x="9446925" y="2738925"/>
              <a:ext cx="3384900" cy="2354700"/>
            </a:xfrm>
            <a:prstGeom prst="roundRect">
              <a:avLst>
                <a:gd fmla="val 16667" name="adj"/>
              </a:avLst>
            </a:prstGeom>
            <a:solidFill>
              <a:srgbClr val="93C47D"/>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Open Sans"/>
                <a:ea typeface="Open Sans"/>
                <a:cs typeface="Open Sans"/>
                <a:sym typeface="Open Sans"/>
              </a:endParaRPr>
            </a:p>
          </p:txBody>
        </p:sp>
        <p:sp>
          <p:nvSpPr>
            <p:cNvPr id="412" name="Google Shape;412;p71"/>
            <p:cNvSpPr/>
            <p:nvPr/>
          </p:nvSpPr>
          <p:spPr>
            <a:xfrm>
              <a:off x="9879171" y="3353800"/>
              <a:ext cx="2289900" cy="15930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Open Sans"/>
                  <a:ea typeface="Open Sans"/>
                  <a:cs typeface="Open Sans"/>
                  <a:sym typeface="Open Sans"/>
                </a:rPr>
                <a:t>Train Set</a:t>
              </a:r>
              <a:endParaRPr b="0" i="0" sz="1300" u="none" cap="none" strike="noStrike">
                <a:solidFill>
                  <a:srgbClr val="FFFFFF"/>
                </a:solidFill>
                <a:latin typeface="Open Sans"/>
                <a:ea typeface="Open Sans"/>
                <a:cs typeface="Open Sans"/>
                <a:sym typeface="Open Sans"/>
              </a:endParaRPr>
            </a:p>
          </p:txBody>
        </p:sp>
        <p:sp>
          <p:nvSpPr>
            <p:cNvPr id="413" name="Google Shape;413;p71"/>
            <p:cNvSpPr txBox="1"/>
            <p:nvPr/>
          </p:nvSpPr>
          <p:spPr>
            <a:xfrm>
              <a:off x="9955368" y="2772700"/>
              <a:ext cx="2289900" cy="428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pen Sans"/>
                  <a:ea typeface="Open Sans"/>
                  <a:cs typeface="Open Sans"/>
                  <a:sym typeface="Open Sans"/>
                </a:rPr>
                <a:t>Train model</a:t>
              </a:r>
              <a:endParaRPr b="0" i="0" sz="1200" u="none" cap="none" strike="noStrike">
                <a:solidFill>
                  <a:srgbClr val="000000"/>
                </a:solidFill>
                <a:latin typeface="Open Sans"/>
                <a:ea typeface="Open Sans"/>
                <a:cs typeface="Open Sans"/>
                <a:sym typeface="Open Sans"/>
              </a:endParaRPr>
            </a:p>
          </p:txBody>
        </p:sp>
      </p:grpSp>
      <p:cxnSp>
        <p:nvCxnSpPr>
          <p:cNvPr id="414" name="Google Shape;414;p71"/>
          <p:cNvCxnSpPr>
            <a:stCxn id="405" idx="3"/>
            <a:endCxn id="410" idx="1"/>
          </p:cNvCxnSpPr>
          <p:nvPr/>
        </p:nvCxnSpPr>
        <p:spPr>
          <a:xfrm flipH="1" rot="10800000">
            <a:off x="3042913" y="2028638"/>
            <a:ext cx="687000" cy="744300"/>
          </a:xfrm>
          <a:prstGeom prst="curvedConnector3">
            <a:avLst>
              <a:gd fmla="val 50000" name="adj1"/>
            </a:avLst>
          </a:prstGeom>
          <a:noFill/>
          <a:ln cap="flat" cmpd="sng" w="38100">
            <a:solidFill>
              <a:srgbClr val="595959"/>
            </a:solidFill>
            <a:prstDash val="solid"/>
            <a:round/>
            <a:headEnd len="sm" w="sm" type="none"/>
            <a:tailEnd len="med" w="med" type="triangle"/>
          </a:ln>
        </p:spPr>
      </p:cxnSp>
      <p:cxnSp>
        <p:nvCxnSpPr>
          <p:cNvPr id="415" name="Google Shape;415;p71"/>
          <p:cNvCxnSpPr>
            <a:stCxn id="405" idx="3"/>
            <a:endCxn id="407" idx="1"/>
          </p:cNvCxnSpPr>
          <p:nvPr/>
        </p:nvCxnSpPr>
        <p:spPr>
          <a:xfrm>
            <a:off x="3042913" y="2772938"/>
            <a:ext cx="743100" cy="877500"/>
          </a:xfrm>
          <a:prstGeom prst="curvedConnector3">
            <a:avLst>
              <a:gd fmla="val 50005" name="adj1"/>
            </a:avLst>
          </a:prstGeom>
          <a:noFill/>
          <a:ln cap="flat" cmpd="sng" w="38100">
            <a:solidFill>
              <a:srgbClr val="595959"/>
            </a:solidFill>
            <a:prstDash val="solid"/>
            <a:round/>
            <a:headEnd len="sm" w="sm" type="none"/>
            <a:tailEnd len="med" w="med" type="triangle"/>
          </a:ln>
        </p:spPr>
      </p:cxnSp>
      <p:sp>
        <p:nvSpPr>
          <p:cNvPr id="416" name="Google Shape;416;p71"/>
          <p:cNvSpPr/>
          <p:nvPr/>
        </p:nvSpPr>
        <p:spPr>
          <a:xfrm>
            <a:off x="7346055" y="2707846"/>
            <a:ext cx="981000" cy="6825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Model</a:t>
            </a:r>
            <a:endParaRPr b="0" i="0" sz="12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Evaluation</a:t>
            </a:r>
            <a:endParaRPr b="0" i="0" sz="1200" u="none" cap="none" strike="noStrike">
              <a:solidFill>
                <a:srgbClr val="FFFFFF"/>
              </a:solidFill>
              <a:latin typeface="Open Sans"/>
              <a:ea typeface="Open Sans"/>
              <a:cs typeface="Open Sans"/>
              <a:sym typeface="Open Sans"/>
            </a:endParaRPr>
          </a:p>
        </p:txBody>
      </p:sp>
      <p:sp>
        <p:nvSpPr>
          <p:cNvPr id="417" name="Google Shape;417;p71"/>
          <p:cNvSpPr/>
          <p:nvPr/>
        </p:nvSpPr>
        <p:spPr>
          <a:xfrm>
            <a:off x="673213" y="842000"/>
            <a:ext cx="981000" cy="6825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Collect Data</a:t>
            </a:r>
            <a:endParaRPr b="0" i="0" sz="1200" u="none" cap="none" strike="noStrike">
              <a:solidFill>
                <a:srgbClr val="FFFFFF"/>
              </a:solidFill>
              <a:latin typeface="Open Sans"/>
              <a:ea typeface="Open Sans"/>
              <a:cs typeface="Open Sans"/>
              <a:sym typeface="Open Sans"/>
            </a:endParaRPr>
          </a:p>
        </p:txBody>
      </p:sp>
      <p:cxnSp>
        <p:nvCxnSpPr>
          <p:cNvPr id="418" name="Google Shape;418;p71"/>
          <p:cNvCxnSpPr>
            <a:stCxn id="417" idx="2"/>
            <a:endCxn id="404" idx="0"/>
          </p:cNvCxnSpPr>
          <p:nvPr/>
        </p:nvCxnSpPr>
        <p:spPr>
          <a:xfrm flipH="1" rot="-5400000">
            <a:off x="710413" y="1977800"/>
            <a:ext cx="907200" cy="600"/>
          </a:xfrm>
          <a:prstGeom prst="curvedConnector3">
            <a:avLst>
              <a:gd fmla="val 50000" name="adj1"/>
            </a:avLst>
          </a:prstGeom>
          <a:noFill/>
          <a:ln cap="flat" cmpd="sng" w="38100">
            <a:solidFill>
              <a:srgbClr val="595959"/>
            </a:solidFill>
            <a:prstDash val="solid"/>
            <a:round/>
            <a:headEnd len="sm" w="sm" type="none"/>
            <a:tailEnd len="sm" w="sm" type="none"/>
          </a:ln>
        </p:spPr>
      </p:cxnSp>
      <p:cxnSp>
        <p:nvCxnSpPr>
          <p:cNvPr id="419" name="Google Shape;419;p71"/>
          <p:cNvCxnSpPr>
            <a:stCxn id="408" idx="2"/>
            <a:endCxn id="407" idx="3"/>
          </p:cNvCxnSpPr>
          <p:nvPr/>
        </p:nvCxnSpPr>
        <p:spPr>
          <a:xfrm rot="5400000">
            <a:off x="4882742" y="2254444"/>
            <a:ext cx="1279800" cy="1511700"/>
          </a:xfrm>
          <a:prstGeom prst="curvedConnector2">
            <a:avLst/>
          </a:prstGeom>
          <a:noFill/>
          <a:ln cap="flat" cmpd="sng" w="38100">
            <a:solidFill>
              <a:srgbClr val="595959"/>
            </a:solidFill>
            <a:prstDash val="solid"/>
            <a:round/>
            <a:headEnd len="med" w="med" type="triangle"/>
            <a:tailEnd len="sm" w="sm" type="none"/>
          </a:ln>
        </p:spPr>
      </p:cxnSp>
      <p:cxnSp>
        <p:nvCxnSpPr>
          <p:cNvPr id="420" name="Google Shape;420;p71"/>
          <p:cNvCxnSpPr>
            <a:stCxn id="416" idx="0"/>
            <a:endCxn id="408" idx="3"/>
          </p:cNvCxnSpPr>
          <p:nvPr/>
        </p:nvCxnSpPr>
        <p:spPr>
          <a:xfrm flipH="1" rot="5400000">
            <a:off x="6963405" y="1834696"/>
            <a:ext cx="678600" cy="1067700"/>
          </a:xfrm>
          <a:prstGeom prst="curvedConnector2">
            <a:avLst/>
          </a:prstGeom>
          <a:noFill/>
          <a:ln cap="flat" cmpd="sng" w="38100">
            <a:solidFill>
              <a:srgbClr val="595959"/>
            </a:solidFill>
            <a:prstDash val="solid"/>
            <a:round/>
            <a:headEnd len="med" w="med" type="triangle"/>
            <a:tailEnd len="sm" w="sm" type="none"/>
          </a:ln>
        </p:spPr>
      </p:cxnSp>
      <p:cxnSp>
        <p:nvCxnSpPr>
          <p:cNvPr id="421" name="Google Shape;421;p71"/>
          <p:cNvCxnSpPr>
            <a:stCxn id="404" idx="2"/>
            <a:endCxn id="416" idx="2"/>
          </p:cNvCxnSpPr>
          <p:nvPr/>
        </p:nvCxnSpPr>
        <p:spPr>
          <a:xfrm flipH="1" rot="-5400000">
            <a:off x="4362138" y="-84249"/>
            <a:ext cx="276000" cy="6672900"/>
          </a:xfrm>
          <a:prstGeom prst="curvedConnector3">
            <a:avLst>
              <a:gd fmla="val 566358" name="adj1"/>
            </a:avLst>
          </a:prstGeom>
          <a:noFill/>
          <a:ln cap="flat" cmpd="sng" w="38100">
            <a:solidFill>
              <a:srgbClr val="595959"/>
            </a:solidFill>
            <a:prstDash val="solid"/>
            <a:round/>
            <a:headEnd len="med" w="med" type="triangle"/>
            <a:tailEnd len="sm" w="sm" type="none"/>
          </a:ln>
        </p:spPr>
      </p:cxnSp>
      <p:sp>
        <p:nvSpPr>
          <p:cNvPr id="422" name="Google Shape;422;p71"/>
          <p:cNvSpPr txBox="1"/>
          <p:nvPr/>
        </p:nvSpPr>
        <p:spPr>
          <a:xfrm>
            <a:off x="3392125" y="4711375"/>
            <a:ext cx="3012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pen Sans"/>
                <a:ea typeface="Open Sans"/>
                <a:cs typeface="Open Sans"/>
                <a:sym typeface="Open Sans"/>
              </a:rPr>
              <a:t>Iterate until we find best model</a:t>
            </a:r>
            <a:endParaRPr b="0" i="0" sz="1200" u="none" cap="none" strike="noStrike">
              <a:solidFill>
                <a:srgbClr val="000000"/>
              </a:solidFill>
              <a:latin typeface="Open Sans"/>
              <a:ea typeface="Open Sans"/>
              <a:cs typeface="Open Sans"/>
              <a:sym typeface="Open Sans"/>
            </a:endParaRPr>
          </a:p>
        </p:txBody>
      </p:sp>
      <p:sp>
        <p:nvSpPr>
          <p:cNvPr id="423" name="Google Shape;423;p7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2"/>
          <p:cNvSpPr txBox="1"/>
          <p:nvPr>
            <p:ph type="title"/>
          </p:nvPr>
        </p:nvSpPr>
        <p:spPr>
          <a:xfrm>
            <a:off x="155850" y="146325"/>
            <a:ext cx="4928700" cy="5700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Making predictions on new data</a:t>
            </a:r>
            <a:endParaRPr/>
          </a:p>
        </p:txBody>
      </p:sp>
      <p:sp>
        <p:nvSpPr>
          <p:cNvPr id="429" name="Google Shape;429;p72"/>
          <p:cNvSpPr/>
          <p:nvPr/>
        </p:nvSpPr>
        <p:spPr>
          <a:xfrm>
            <a:off x="7230701" y="2288713"/>
            <a:ext cx="1125300" cy="7410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Predictions</a:t>
            </a:r>
            <a:endParaRPr b="0" i="0" sz="1200" u="none" cap="none" strike="noStrike">
              <a:solidFill>
                <a:srgbClr val="FFFFFF"/>
              </a:solidFill>
              <a:latin typeface="Open Sans"/>
              <a:ea typeface="Open Sans"/>
              <a:cs typeface="Open Sans"/>
              <a:sym typeface="Open Sans"/>
            </a:endParaRPr>
          </a:p>
        </p:txBody>
      </p:sp>
      <p:cxnSp>
        <p:nvCxnSpPr>
          <p:cNvPr id="430" name="Google Shape;430;p72"/>
          <p:cNvCxnSpPr>
            <a:stCxn id="431" idx="1"/>
            <a:endCxn id="432" idx="3"/>
          </p:cNvCxnSpPr>
          <p:nvPr/>
        </p:nvCxnSpPr>
        <p:spPr>
          <a:xfrm flipH="1">
            <a:off x="1853118" y="2659213"/>
            <a:ext cx="1014900" cy="600"/>
          </a:xfrm>
          <a:prstGeom prst="curvedConnector3">
            <a:avLst>
              <a:gd fmla="val 49998" name="adj1"/>
            </a:avLst>
          </a:prstGeom>
          <a:noFill/>
          <a:ln cap="flat" cmpd="sng" w="38100">
            <a:solidFill>
              <a:srgbClr val="595959"/>
            </a:solidFill>
            <a:prstDash val="solid"/>
            <a:round/>
            <a:headEnd len="med" w="med" type="triangle"/>
            <a:tailEnd len="sm" w="sm" type="none"/>
          </a:ln>
        </p:spPr>
      </p:cxnSp>
      <p:sp>
        <p:nvSpPr>
          <p:cNvPr id="432" name="Google Shape;432;p72"/>
          <p:cNvSpPr/>
          <p:nvPr/>
        </p:nvSpPr>
        <p:spPr>
          <a:xfrm>
            <a:off x="788000" y="2288713"/>
            <a:ext cx="1065000" cy="7410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New Data</a:t>
            </a:r>
            <a:endParaRPr b="0" i="0" sz="1200" u="none" cap="none" strike="noStrike">
              <a:solidFill>
                <a:srgbClr val="FFFFFF"/>
              </a:solidFill>
              <a:latin typeface="Open Sans"/>
              <a:ea typeface="Open Sans"/>
              <a:cs typeface="Open Sans"/>
              <a:sym typeface="Open Sans"/>
            </a:endParaRPr>
          </a:p>
        </p:txBody>
      </p:sp>
      <p:sp>
        <p:nvSpPr>
          <p:cNvPr id="433" name="Google Shape;433;p72"/>
          <p:cNvSpPr/>
          <p:nvPr/>
        </p:nvSpPr>
        <p:spPr>
          <a:xfrm>
            <a:off x="5150683" y="2288719"/>
            <a:ext cx="1065000" cy="741000"/>
          </a:xfrm>
          <a:prstGeom prst="roundRect">
            <a:avLst>
              <a:gd fmla="val 16667" name="adj"/>
            </a:avLst>
          </a:prstGeom>
          <a:solidFill>
            <a:srgbClr val="FF9900"/>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Model</a:t>
            </a:r>
            <a:endParaRPr b="0" i="0" sz="1200" u="none" cap="none" strike="noStrike">
              <a:solidFill>
                <a:srgbClr val="FFFFFF"/>
              </a:solidFill>
              <a:latin typeface="Open Sans"/>
              <a:ea typeface="Open Sans"/>
              <a:cs typeface="Open Sans"/>
              <a:sym typeface="Open Sans"/>
            </a:endParaRPr>
          </a:p>
        </p:txBody>
      </p:sp>
      <p:sp>
        <p:nvSpPr>
          <p:cNvPr id="431" name="Google Shape;431;p72"/>
          <p:cNvSpPr/>
          <p:nvPr/>
        </p:nvSpPr>
        <p:spPr>
          <a:xfrm>
            <a:off x="2868018" y="2288713"/>
            <a:ext cx="1267800" cy="7410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Data Preparation</a:t>
            </a:r>
            <a:endParaRPr b="0" i="0" sz="1200" u="none" cap="none" strike="noStrike">
              <a:solidFill>
                <a:srgbClr val="FFFFFF"/>
              </a:solidFill>
              <a:latin typeface="Open Sans"/>
              <a:ea typeface="Open Sans"/>
              <a:cs typeface="Open Sans"/>
              <a:sym typeface="Open Sans"/>
            </a:endParaRPr>
          </a:p>
        </p:txBody>
      </p:sp>
      <p:cxnSp>
        <p:nvCxnSpPr>
          <p:cNvPr id="434" name="Google Shape;434;p72"/>
          <p:cNvCxnSpPr>
            <a:stCxn id="433" idx="1"/>
            <a:endCxn id="431" idx="3"/>
          </p:cNvCxnSpPr>
          <p:nvPr/>
        </p:nvCxnSpPr>
        <p:spPr>
          <a:xfrm flipH="1">
            <a:off x="4135783" y="2659219"/>
            <a:ext cx="1014900" cy="600"/>
          </a:xfrm>
          <a:prstGeom prst="curvedConnector3">
            <a:avLst>
              <a:gd fmla="val 49998" name="adj1"/>
            </a:avLst>
          </a:prstGeom>
          <a:noFill/>
          <a:ln cap="flat" cmpd="sng" w="38100">
            <a:solidFill>
              <a:srgbClr val="595959"/>
            </a:solidFill>
            <a:prstDash val="solid"/>
            <a:round/>
            <a:headEnd len="med" w="med" type="triangle"/>
            <a:tailEnd len="sm" w="sm" type="none"/>
          </a:ln>
        </p:spPr>
      </p:cxnSp>
      <p:cxnSp>
        <p:nvCxnSpPr>
          <p:cNvPr id="435" name="Google Shape;435;p72"/>
          <p:cNvCxnSpPr>
            <a:stCxn id="429" idx="1"/>
            <a:endCxn id="433" idx="3"/>
          </p:cNvCxnSpPr>
          <p:nvPr/>
        </p:nvCxnSpPr>
        <p:spPr>
          <a:xfrm flipH="1">
            <a:off x="6215801" y="2659213"/>
            <a:ext cx="1014900" cy="600"/>
          </a:xfrm>
          <a:prstGeom prst="curvedConnector3">
            <a:avLst>
              <a:gd fmla="val 49998" name="adj1"/>
            </a:avLst>
          </a:prstGeom>
          <a:noFill/>
          <a:ln cap="flat" cmpd="sng" w="38100">
            <a:solidFill>
              <a:srgbClr val="595959"/>
            </a:solidFill>
            <a:prstDash val="solid"/>
            <a:round/>
            <a:headEnd len="med" w="med" type="triangle"/>
            <a:tailEnd len="sm" w="sm" type="none"/>
          </a:ln>
        </p:spPr>
      </p:cxnSp>
      <p:sp>
        <p:nvSpPr>
          <p:cNvPr id="436" name="Google Shape;436;p72"/>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3"/>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Random Splitting</a:t>
            </a:r>
            <a:endParaRPr/>
          </a:p>
        </p:txBody>
      </p:sp>
      <p:sp>
        <p:nvSpPr>
          <p:cNvPr id="442" name="Google Shape;442;p73"/>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443" name="Google Shape;443;p73"/>
          <p:cNvSpPr/>
          <p:nvPr/>
        </p:nvSpPr>
        <p:spPr>
          <a:xfrm>
            <a:off x="3914695" y="1295850"/>
            <a:ext cx="899100" cy="18921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4" name="Google Shape;444;p73"/>
          <p:cNvSpPr/>
          <p:nvPr/>
        </p:nvSpPr>
        <p:spPr>
          <a:xfrm>
            <a:off x="3914694" y="3325646"/>
            <a:ext cx="899100" cy="9858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5" name="Google Shape;445;p73"/>
          <p:cNvSpPr txBox="1"/>
          <p:nvPr/>
        </p:nvSpPr>
        <p:spPr>
          <a:xfrm>
            <a:off x="1441004" y="2706585"/>
            <a:ext cx="773400" cy="3339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Arial"/>
                <a:ea typeface="Arial"/>
                <a:cs typeface="Arial"/>
                <a:sym typeface="Arial"/>
              </a:rPr>
              <a:t>DATA</a:t>
            </a:r>
            <a:endParaRPr b="0" i="0" sz="1700" u="none" cap="none" strike="noStrike">
              <a:solidFill>
                <a:srgbClr val="FFFFFF"/>
              </a:solidFill>
              <a:latin typeface="Arial"/>
              <a:ea typeface="Arial"/>
              <a:cs typeface="Arial"/>
              <a:sym typeface="Arial"/>
            </a:endParaRPr>
          </a:p>
        </p:txBody>
      </p:sp>
      <p:sp>
        <p:nvSpPr>
          <p:cNvPr id="446" name="Google Shape;446;p73"/>
          <p:cNvSpPr txBox="1"/>
          <p:nvPr/>
        </p:nvSpPr>
        <p:spPr>
          <a:xfrm>
            <a:off x="3650999" y="1636232"/>
            <a:ext cx="1388400" cy="13884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Training</a:t>
            </a:r>
            <a:endParaRPr b="0" i="0" sz="16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Data</a:t>
            </a:r>
            <a:endParaRPr b="0" i="0" sz="1600" u="none" cap="none" strike="noStrike">
              <a:solidFill>
                <a:srgbClr val="FFFFFF"/>
              </a:solidFill>
              <a:latin typeface="Open Sans"/>
              <a:ea typeface="Open Sans"/>
              <a:cs typeface="Open Sans"/>
              <a:sym typeface="Open Sans"/>
            </a:endParaRPr>
          </a:p>
        </p:txBody>
      </p:sp>
      <p:sp>
        <p:nvSpPr>
          <p:cNvPr id="447" name="Google Shape;447;p73"/>
          <p:cNvSpPr txBox="1"/>
          <p:nvPr/>
        </p:nvSpPr>
        <p:spPr>
          <a:xfrm>
            <a:off x="3650999" y="3246806"/>
            <a:ext cx="1388400" cy="13884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Test</a:t>
            </a:r>
            <a:endParaRPr b="0" i="0" sz="16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Data</a:t>
            </a:r>
            <a:endParaRPr b="0" i="0" sz="1600" u="none" cap="none" strike="noStrike">
              <a:solidFill>
                <a:srgbClr val="FFFFFF"/>
              </a:solidFill>
              <a:latin typeface="Open Sans"/>
              <a:ea typeface="Open Sans"/>
              <a:cs typeface="Open Sans"/>
              <a:sym typeface="Open Sans"/>
            </a:endParaRPr>
          </a:p>
        </p:txBody>
      </p:sp>
      <p:sp>
        <p:nvSpPr>
          <p:cNvPr id="448" name="Google Shape;448;p73"/>
          <p:cNvSpPr/>
          <p:nvPr/>
        </p:nvSpPr>
        <p:spPr>
          <a:xfrm>
            <a:off x="2749544" y="2109625"/>
            <a:ext cx="6726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9" name="Google Shape;449;p73"/>
          <p:cNvSpPr txBox="1"/>
          <p:nvPr/>
        </p:nvSpPr>
        <p:spPr>
          <a:xfrm>
            <a:off x="2481100" y="884407"/>
            <a:ext cx="1500000" cy="6576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Open Sans"/>
                <a:ea typeface="Open Sans"/>
                <a:cs typeface="Open Sans"/>
                <a:sym typeface="Open Sans"/>
              </a:rPr>
              <a:t>Split the data into Training and Test</a:t>
            </a:r>
            <a:endParaRPr b="0" i="0" sz="1200" u="none" cap="none" strike="noStrike">
              <a:solidFill>
                <a:srgbClr val="000000"/>
              </a:solidFill>
              <a:latin typeface="Open Sans"/>
              <a:ea typeface="Open Sans"/>
              <a:cs typeface="Open Sans"/>
              <a:sym typeface="Open Sans"/>
            </a:endParaRPr>
          </a:p>
        </p:txBody>
      </p:sp>
      <p:sp>
        <p:nvSpPr>
          <p:cNvPr id="450" name="Google Shape;450;p73"/>
          <p:cNvSpPr/>
          <p:nvPr/>
        </p:nvSpPr>
        <p:spPr>
          <a:xfrm>
            <a:off x="2991513" y="1488506"/>
            <a:ext cx="204000" cy="375300"/>
          </a:xfrm>
          <a:prstGeom prst="downArrow">
            <a:avLst>
              <a:gd fmla="val 50000" name="adj1"/>
              <a:gd fmla="val 50000" name="adj2"/>
            </a:avLst>
          </a:prstGeom>
          <a:solidFill>
            <a:srgbClr val="535353"/>
          </a:solidFill>
          <a:ln cap="flat" cmpd="sng" w="4775">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1" name="Google Shape;451;p73"/>
          <p:cNvSpPr txBox="1"/>
          <p:nvPr/>
        </p:nvSpPr>
        <p:spPr>
          <a:xfrm>
            <a:off x="2738350" y="3026576"/>
            <a:ext cx="1500000" cy="6399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pen Sans"/>
                <a:ea typeface="Open Sans"/>
                <a:cs typeface="Open Sans"/>
                <a:sym typeface="Open Sans"/>
              </a:rPr>
              <a:t>Random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pen Sans"/>
                <a:ea typeface="Open Sans"/>
                <a:cs typeface="Open Sans"/>
                <a:sym typeface="Open Sans"/>
              </a:rPr>
              <a:t>Splitting</a:t>
            </a:r>
            <a:endParaRPr b="0" i="0" sz="1200" u="none" cap="none" strike="noStrike">
              <a:solidFill>
                <a:srgbClr val="000000"/>
              </a:solidFill>
              <a:latin typeface="Open Sans"/>
              <a:ea typeface="Open Sans"/>
              <a:cs typeface="Open Sans"/>
              <a:sym typeface="Open Sans"/>
            </a:endParaRPr>
          </a:p>
        </p:txBody>
      </p:sp>
      <p:sp>
        <p:nvSpPr>
          <p:cNvPr id="452" name="Google Shape;452;p73"/>
          <p:cNvSpPr/>
          <p:nvPr/>
        </p:nvSpPr>
        <p:spPr>
          <a:xfrm>
            <a:off x="2757213" y="3663313"/>
            <a:ext cx="6726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3" name="Google Shape;453;p73"/>
          <p:cNvSpPr/>
          <p:nvPr/>
        </p:nvSpPr>
        <p:spPr>
          <a:xfrm>
            <a:off x="1312384" y="1459303"/>
            <a:ext cx="899100" cy="27486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54" name="Google Shape;454;p73"/>
          <p:cNvSpPr txBox="1"/>
          <p:nvPr/>
        </p:nvSpPr>
        <p:spPr>
          <a:xfrm>
            <a:off x="1441004" y="2706585"/>
            <a:ext cx="773400" cy="3339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DATA</a:t>
            </a:r>
            <a:endParaRPr b="0" i="0" sz="1600" u="none" cap="none" strike="noStrike">
              <a:solidFill>
                <a:srgbClr val="FFFFFF"/>
              </a:solidFill>
              <a:latin typeface="Open Sans"/>
              <a:ea typeface="Open Sans"/>
              <a:cs typeface="Open Sans"/>
              <a:sym typeface="Open Sans"/>
            </a:endParaRPr>
          </a:p>
        </p:txBody>
      </p:sp>
      <p:sp>
        <p:nvSpPr>
          <p:cNvPr id="455" name="Google Shape;455;p73"/>
          <p:cNvSpPr/>
          <p:nvPr/>
        </p:nvSpPr>
        <p:spPr>
          <a:xfrm>
            <a:off x="1310750" y="2462400"/>
            <a:ext cx="899100" cy="147000"/>
          </a:xfrm>
          <a:prstGeom prst="rect">
            <a:avLst/>
          </a:prstGeom>
          <a:solidFill>
            <a:srgbClr val="6D9EEB"/>
          </a:solid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6" name="Google Shape;456;p73"/>
          <p:cNvSpPr/>
          <p:nvPr/>
        </p:nvSpPr>
        <p:spPr>
          <a:xfrm>
            <a:off x="1310750" y="3072000"/>
            <a:ext cx="899100" cy="147000"/>
          </a:xfrm>
          <a:prstGeom prst="rect">
            <a:avLst/>
          </a:prstGeom>
          <a:solidFill>
            <a:srgbClr val="6D9EEB"/>
          </a:solid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7" name="Google Shape;457;p73"/>
          <p:cNvSpPr/>
          <p:nvPr/>
        </p:nvSpPr>
        <p:spPr>
          <a:xfrm>
            <a:off x="1310750" y="3529200"/>
            <a:ext cx="899100" cy="147000"/>
          </a:xfrm>
          <a:prstGeom prst="rect">
            <a:avLst/>
          </a:prstGeom>
          <a:solidFill>
            <a:srgbClr val="6D9EEB"/>
          </a:solid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8" name="Google Shape;458;p73"/>
          <p:cNvSpPr/>
          <p:nvPr/>
        </p:nvSpPr>
        <p:spPr>
          <a:xfrm>
            <a:off x="1310750" y="1814700"/>
            <a:ext cx="899100" cy="147000"/>
          </a:xfrm>
          <a:prstGeom prst="rect">
            <a:avLst/>
          </a:prstGeom>
          <a:solidFill>
            <a:srgbClr val="6D9EEB"/>
          </a:solid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9" name="Google Shape;459;p73"/>
          <p:cNvSpPr/>
          <p:nvPr/>
        </p:nvSpPr>
        <p:spPr>
          <a:xfrm>
            <a:off x="1310750" y="3872100"/>
            <a:ext cx="899100" cy="147000"/>
          </a:xfrm>
          <a:prstGeom prst="rect">
            <a:avLst/>
          </a:prstGeom>
          <a:solidFill>
            <a:srgbClr val="6D9EEB"/>
          </a:solid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cxnSp>
        <p:nvCxnSpPr>
          <p:cNvPr id="460" name="Google Shape;460;p73"/>
          <p:cNvCxnSpPr>
            <a:stCxn id="458" idx="3"/>
            <a:endCxn id="452" idx="1"/>
          </p:cNvCxnSpPr>
          <p:nvPr/>
        </p:nvCxnSpPr>
        <p:spPr>
          <a:xfrm>
            <a:off x="2209850" y="1888200"/>
            <a:ext cx="547500" cy="1942200"/>
          </a:xfrm>
          <a:prstGeom prst="curvedConnector3">
            <a:avLst>
              <a:gd fmla="val 50001" name="adj1"/>
            </a:avLst>
          </a:prstGeom>
          <a:noFill/>
          <a:ln cap="flat" cmpd="sng" w="38100">
            <a:solidFill>
              <a:srgbClr val="A7A7A7"/>
            </a:solidFill>
            <a:prstDash val="solid"/>
            <a:round/>
            <a:headEnd len="sm" w="sm" type="none"/>
            <a:tailEnd len="sm" w="sm" type="none"/>
          </a:ln>
        </p:spPr>
      </p:cxnSp>
      <p:cxnSp>
        <p:nvCxnSpPr>
          <p:cNvPr id="461" name="Google Shape;461;p73"/>
          <p:cNvCxnSpPr>
            <a:stCxn id="455" idx="3"/>
            <a:endCxn id="452" idx="1"/>
          </p:cNvCxnSpPr>
          <p:nvPr/>
        </p:nvCxnSpPr>
        <p:spPr>
          <a:xfrm>
            <a:off x="2209850" y="2535900"/>
            <a:ext cx="547500" cy="1294500"/>
          </a:xfrm>
          <a:prstGeom prst="curvedConnector3">
            <a:avLst>
              <a:gd fmla="val 50001" name="adj1"/>
            </a:avLst>
          </a:prstGeom>
          <a:noFill/>
          <a:ln cap="flat" cmpd="sng" w="38100">
            <a:solidFill>
              <a:srgbClr val="A7A7A7"/>
            </a:solidFill>
            <a:prstDash val="solid"/>
            <a:round/>
            <a:headEnd len="sm" w="sm" type="none"/>
            <a:tailEnd len="sm" w="sm" type="none"/>
          </a:ln>
        </p:spPr>
      </p:cxnSp>
      <p:cxnSp>
        <p:nvCxnSpPr>
          <p:cNvPr id="462" name="Google Shape;462;p73"/>
          <p:cNvCxnSpPr>
            <a:stCxn id="456" idx="3"/>
            <a:endCxn id="452" idx="1"/>
          </p:cNvCxnSpPr>
          <p:nvPr/>
        </p:nvCxnSpPr>
        <p:spPr>
          <a:xfrm>
            <a:off x="2209850" y="3145500"/>
            <a:ext cx="547500" cy="684900"/>
          </a:xfrm>
          <a:prstGeom prst="curvedConnector3">
            <a:avLst>
              <a:gd fmla="val 50001" name="adj1"/>
            </a:avLst>
          </a:prstGeom>
          <a:noFill/>
          <a:ln cap="flat" cmpd="sng" w="38100">
            <a:solidFill>
              <a:srgbClr val="A7A7A7"/>
            </a:solidFill>
            <a:prstDash val="solid"/>
            <a:round/>
            <a:headEnd len="sm" w="sm" type="none"/>
            <a:tailEnd len="sm" w="sm" type="none"/>
          </a:ln>
        </p:spPr>
      </p:cxnSp>
      <p:cxnSp>
        <p:nvCxnSpPr>
          <p:cNvPr id="463" name="Google Shape;463;p73"/>
          <p:cNvCxnSpPr>
            <a:stCxn id="457" idx="3"/>
            <a:endCxn id="452" idx="1"/>
          </p:cNvCxnSpPr>
          <p:nvPr/>
        </p:nvCxnSpPr>
        <p:spPr>
          <a:xfrm>
            <a:off x="2209850" y="3602700"/>
            <a:ext cx="547500" cy="227700"/>
          </a:xfrm>
          <a:prstGeom prst="curvedConnector3">
            <a:avLst>
              <a:gd fmla="val 50001" name="adj1"/>
            </a:avLst>
          </a:prstGeom>
          <a:noFill/>
          <a:ln cap="flat" cmpd="sng" w="38100">
            <a:solidFill>
              <a:srgbClr val="A7A7A7"/>
            </a:solidFill>
            <a:prstDash val="solid"/>
            <a:round/>
            <a:headEnd len="sm" w="sm" type="none"/>
            <a:tailEnd len="sm" w="sm" type="none"/>
          </a:ln>
        </p:spPr>
      </p:cxnSp>
      <p:cxnSp>
        <p:nvCxnSpPr>
          <p:cNvPr id="464" name="Google Shape;464;p73"/>
          <p:cNvCxnSpPr>
            <a:stCxn id="459" idx="3"/>
            <a:endCxn id="452" idx="1"/>
          </p:cNvCxnSpPr>
          <p:nvPr/>
        </p:nvCxnSpPr>
        <p:spPr>
          <a:xfrm flipH="1" rot="10800000">
            <a:off x="2209850" y="3830400"/>
            <a:ext cx="547500" cy="115200"/>
          </a:xfrm>
          <a:prstGeom prst="curvedConnector3">
            <a:avLst>
              <a:gd fmla="val 50001" name="adj1"/>
            </a:avLst>
          </a:prstGeom>
          <a:noFill/>
          <a:ln cap="flat" cmpd="sng" w="38100">
            <a:solidFill>
              <a:srgbClr val="A7A7A7"/>
            </a:solidFill>
            <a:prstDash val="solid"/>
            <a:round/>
            <a:headEnd len="sm" w="sm" type="none"/>
            <a:tailEnd len="sm" w="sm" type="none"/>
          </a:ln>
        </p:spPr>
      </p:cxnSp>
      <p:sp>
        <p:nvSpPr>
          <p:cNvPr id="465" name="Google Shape;465;p73"/>
          <p:cNvSpPr txBox="1"/>
          <p:nvPr/>
        </p:nvSpPr>
        <p:spPr>
          <a:xfrm>
            <a:off x="5240134" y="1822397"/>
            <a:ext cx="6321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Train</a:t>
            </a:r>
            <a:endParaRPr b="0" i="0" sz="1400" u="none" cap="none" strike="noStrike">
              <a:solidFill>
                <a:srgbClr val="000000"/>
              </a:solidFill>
              <a:latin typeface="Open Sans"/>
              <a:ea typeface="Open Sans"/>
              <a:cs typeface="Open Sans"/>
              <a:sym typeface="Open Sans"/>
            </a:endParaRPr>
          </a:p>
        </p:txBody>
      </p:sp>
      <p:sp>
        <p:nvSpPr>
          <p:cNvPr id="466" name="Google Shape;466;p73"/>
          <p:cNvSpPr/>
          <p:nvPr/>
        </p:nvSpPr>
        <p:spPr>
          <a:xfrm>
            <a:off x="5219891" y="2115966"/>
            <a:ext cx="6726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67" name="Google Shape;467;p73"/>
          <p:cNvSpPr/>
          <p:nvPr/>
        </p:nvSpPr>
        <p:spPr>
          <a:xfrm>
            <a:off x="5219891" y="3676241"/>
            <a:ext cx="6726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68" name="Google Shape;468;p73"/>
          <p:cNvSpPr/>
          <p:nvPr/>
        </p:nvSpPr>
        <p:spPr>
          <a:xfrm>
            <a:off x="6348400" y="1884666"/>
            <a:ext cx="1388400" cy="796500"/>
          </a:xfrm>
          <a:prstGeom prst="roundRect">
            <a:avLst>
              <a:gd fmla="val 16667" name="adj"/>
            </a:avLst>
          </a:prstGeom>
          <a:solidFill>
            <a:srgbClr val="3C78D8"/>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Open Sans"/>
                <a:ea typeface="Open Sans"/>
                <a:cs typeface="Open Sans"/>
                <a:sym typeface="Open Sans"/>
              </a:rPr>
              <a:t>Model</a:t>
            </a:r>
            <a:endParaRPr b="0" i="0" sz="1300" u="none" cap="none" strike="noStrike">
              <a:solidFill>
                <a:srgbClr val="FFFFFF"/>
              </a:solidFill>
              <a:latin typeface="Open Sans"/>
              <a:ea typeface="Open Sans"/>
              <a:cs typeface="Open Sans"/>
              <a:sym typeface="Open Sans"/>
            </a:endParaRPr>
          </a:p>
        </p:txBody>
      </p:sp>
      <p:sp>
        <p:nvSpPr>
          <p:cNvPr id="469" name="Google Shape;469;p73"/>
          <p:cNvSpPr/>
          <p:nvPr/>
        </p:nvSpPr>
        <p:spPr>
          <a:xfrm rot="5400000">
            <a:off x="6876150" y="2930965"/>
            <a:ext cx="4092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70" name="Google Shape;470;p73"/>
          <p:cNvSpPr/>
          <p:nvPr/>
        </p:nvSpPr>
        <p:spPr>
          <a:xfrm>
            <a:off x="6348400" y="3444941"/>
            <a:ext cx="1388400" cy="796500"/>
          </a:xfrm>
          <a:prstGeom prst="roundRect">
            <a:avLst>
              <a:gd fmla="val 16667" name="adj"/>
            </a:avLst>
          </a:prstGeom>
          <a:solidFill>
            <a:schemeClr val="accent4"/>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Open Sans"/>
                <a:ea typeface="Open Sans"/>
                <a:cs typeface="Open Sans"/>
                <a:sym typeface="Open Sans"/>
              </a:rPr>
              <a:t>Evaluate</a:t>
            </a:r>
            <a:endParaRPr b="0" i="0" sz="14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Open Sans"/>
                <a:ea typeface="Open Sans"/>
                <a:cs typeface="Open Sans"/>
                <a:sym typeface="Open Sans"/>
              </a:rPr>
              <a:t>Model</a:t>
            </a:r>
            <a:endParaRPr b="0" i="0" sz="1400" u="none" cap="none" strike="noStrike">
              <a:solidFill>
                <a:srgbClr val="FFFFFF"/>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4"/>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Bias - Variance tradeoff</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Contents</a:t>
            </a:r>
            <a:endParaRPr/>
          </a:p>
        </p:txBody>
      </p:sp>
      <p:sp>
        <p:nvSpPr>
          <p:cNvPr id="266" name="Google Shape;266;p5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fontScale="92500" lnSpcReduction="20000"/>
          </a:bodyPr>
          <a:lstStyle/>
          <a:p>
            <a:pPr indent="-328453" lvl="0" marL="457200" rtl="0" algn="l">
              <a:spcBef>
                <a:spcPts val="800"/>
              </a:spcBef>
              <a:spcAft>
                <a:spcPts val="0"/>
              </a:spcAft>
              <a:buSzPct val="100000"/>
              <a:buChar char="•"/>
            </a:pPr>
            <a:r>
              <a:rPr lang="en" sz="1700"/>
              <a:t>Intro to Machine Learning</a:t>
            </a:r>
            <a:endParaRPr sz="1700"/>
          </a:p>
          <a:p>
            <a:pPr indent="-328453" lvl="0" marL="457200" rtl="0" algn="l">
              <a:spcBef>
                <a:spcPts val="1000"/>
              </a:spcBef>
              <a:spcAft>
                <a:spcPts val="0"/>
              </a:spcAft>
              <a:buSzPct val="100000"/>
              <a:buChar char="•"/>
            </a:pPr>
            <a:r>
              <a:rPr lang="en" sz="1700"/>
              <a:t>Types of Machine Learning</a:t>
            </a:r>
            <a:endParaRPr sz="1700"/>
          </a:p>
          <a:p>
            <a:pPr indent="-328453" lvl="0" marL="457200" rtl="0" algn="l">
              <a:spcBef>
                <a:spcPts val="1000"/>
              </a:spcBef>
              <a:spcAft>
                <a:spcPts val="0"/>
              </a:spcAft>
              <a:buSzPct val="100000"/>
              <a:buChar char="•"/>
            </a:pPr>
            <a:r>
              <a:rPr lang="en" sz="1700"/>
              <a:t>Machine Learning Pipelines</a:t>
            </a:r>
            <a:endParaRPr sz="1700"/>
          </a:p>
          <a:p>
            <a:pPr indent="-328453" lvl="0" marL="457200" rtl="0" algn="l">
              <a:spcBef>
                <a:spcPts val="1000"/>
              </a:spcBef>
              <a:spcAft>
                <a:spcPts val="0"/>
              </a:spcAft>
              <a:buSzPct val="100000"/>
              <a:buChar char="•"/>
            </a:pPr>
            <a:r>
              <a:rPr lang="en" sz="1700"/>
              <a:t>Bias - Variance tradeoff</a:t>
            </a:r>
            <a:endParaRPr sz="1700"/>
          </a:p>
          <a:p>
            <a:pPr indent="-328453" lvl="0" marL="457200" rtl="0" algn="l">
              <a:spcBef>
                <a:spcPts val="1000"/>
              </a:spcBef>
              <a:spcAft>
                <a:spcPts val="0"/>
              </a:spcAft>
              <a:buSzPct val="100000"/>
              <a:buChar char="•"/>
            </a:pPr>
            <a:r>
              <a:rPr lang="en" sz="1700"/>
              <a:t>Cross Validation</a:t>
            </a:r>
            <a:endParaRPr sz="1700"/>
          </a:p>
          <a:p>
            <a:pPr indent="-328453" lvl="0" marL="457200" rtl="0" algn="l">
              <a:spcBef>
                <a:spcPts val="1000"/>
              </a:spcBef>
              <a:spcAft>
                <a:spcPts val="0"/>
              </a:spcAft>
              <a:buSzPct val="100000"/>
              <a:buChar char="•"/>
            </a:pPr>
            <a:r>
              <a:rPr lang="en" sz="1700"/>
              <a:t>Optimization</a:t>
            </a:r>
            <a:endParaRPr sz="1700"/>
          </a:p>
          <a:p>
            <a:pPr indent="-328453" lvl="0" marL="457200" rtl="0" algn="l">
              <a:spcBef>
                <a:spcPts val="1000"/>
              </a:spcBef>
              <a:spcAft>
                <a:spcPts val="0"/>
              </a:spcAft>
              <a:buSzPct val="100000"/>
              <a:buChar char="•"/>
            </a:pPr>
            <a:r>
              <a:rPr lang="en" sz="1700"/>
              <a:t>Data Transformations</a:t>
            </a:r>
            <a:endParaRPr sz="1700"/>
          </a:p>
          <a:p>
            <a:pPr indent="-328453" lvl="0" marL="457200" rtl="0" algn="l">
              <a:spcBef>
                <a:spcPts val="1000"/>
              </a:spcBef>
              <a:spcAft>
                <a:spcPts val="0"/>
              </a:spcAft>
              <a:buSzPct val="100000"/>
              <a:buChar char="•"/>
            </a:pPr>
            <a:r>
              <a:rPr lang="en" sz="1700"/>
              <a:t>Classification Performance Metrics</a:t>
            </a:r>
            <a:endParaRPr sz="1700"/>
          </a:p>
          <a:p>
            <a:pPr indent="-328453" lvl="0" marL="457200" rtl="0" algn="l">
              <a:spcBef>
                <a:spcPts val="1000"/>
              </a:spcBef>
              <a:spcAft>
                <a:spcPts val="0"/>
              </a:spcAft>
              <a:buSzPct val="100000"/>
              <a:buChar char="•"/>
            </a:pPr>
            <a:r>
              <a:rPr lang="en" sz="1700"/>
              <a:t>Imbalanced datasets</a:t>
            </a:r>
            <a:endParaRPr sz="1700"/>
          </a:p>
          <a:p>
            <a:pPr indent="-328453" lvl="0" marL="457200" rtl="0" algn="l">
              <a:spcBef>
                <a:spcPts val="1000"/>
              </a:spcBef>
              <a:spcAft>
                <a:spcPts val="0"/>
              </a:spcAft>
              <a:buSzPct val="100000"/>
              <a:buChar char="•"/>
            </a:pPr>
            <a:r>
              <a:rPr lang="en" sz="1700"/>
              <a:t>Imputation</a:t>
            </a:r>
            <a:endParaRPr sz="1700"/>
          </a:p>
          <a:p>
            <a:pPr indent="-328453" lvl="0" marL="457200" rtl="0" algn="l">
              <a:spcBef>
                <a:spcPts val="1000"/>
              </a:spcBef>
              <a:spcAft>
                <a:spcPts val="1000"/>
              </a:spcAft>
              <a:buSzPct val="100000"/>
              <a:buChar char="•"/>
            </a:pPr>
            <a:r>
              <a:rPr lang="en" sz="1700"/>
              <a:t>Improving model performance</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5"/>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Bias - Variance tradeoff</a:t>
            </a:r>
            <a:endParaRPr/>
          </a:p>
        </p:txBody>
      </p:sp>
      <p:sp>
        <p:nvSpPr>
          <p:cNvPr id="481" name="Google Shape;481;p75"/>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t>Bias</a:t>
            </a:r>
            <a:r>
              <a:rPr lang="en"/>
              <a:t>: The difference between the average prediction of the model and the real value, high bias means the model </a:t>
            </a:r>
            <a:r>
              <a:rPr b="1" lang="en"/>
              <a:t>“doesn’t pay” attention</a:t>
            </a:r>
            <a:r>
              <a:rPr lang="en"/>
              <a:t> to the dataset and is oversimplified, leads to high error rates in the training and the test set</a:t>
            </a:r>
            <a:endParaRPr/>
          </a:p>
          <a:p>
            <a:pPr indent="0" lvl="0" marL="0" rtl="0" algn="l">
              <a:lnSpc>
                <a:spcPct val="115000"/>
              </a:lnSpc>
              <a:spcBef>
                <a:spcPts val="1600"/>
              </a:spcBef>
              <a:spcAft>
                <a:spcPts val="0"/>
              </a:spcAft>
              <a:buSzPts val="1400"/>
              <a:buNone/>
            </a:pPr>
            <a:r>
              <a:rPr b="1" lang="en"/>
              <a:t>Variance</a:t>
            </a:r>
            <a:r>
              <a:rPr lang="en"/>
              <a:t>: The ability of the model to generalize, models with high variance </a:t>
            </a:r>
            <a:r>
              <a:rPr b="1" lang="en"/>
              <a:t>“pay a lot” of attention</a:t>
            </a:r>
            <a:r>
              <a:rPr lang="en"/>
              <a:t> to the training set and does not generalize well to unseen data (high error on test set)</a:t>
            </a:r>
            <a:endParaRPr/>
          </a:p>
          <a:p>
            <a:pPr indent="0" lvl="0" marL="0" rtl="0" algn="l">
              <a:lnSpc>
                <a:spcPct val="115000"/>
              </a:lnSpc>
              <a:spcBef>
                <a:spcPts val="1600"/>
              </a:spcBef>
              <a:spcAft>
                <a:spcPts val="500"/>
              </a:spcAft>
              <a:buSzPts val="1400"/>
              <a:buNone/>
            </a:pPr>
            <a:r>
              <a:rPr lang="en"/>
              <a:t>So it is important to find a tradeoff between these 2 variables!</a:t>
            </a:r>
            <a:endParaRPr/>
          </a:p>
        </p:txBody>
      </p:sp>
      <p:sp>
        <p:nvSpPr>
          <p:cNvPr id="482" name="Google Shape;482;p75"/>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6"/>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Bias - Variance tradeoff</a:t>
            </a:r>
            <a:endParaRPr/>
          </a:p>
        </p:txBody>
      </p:sp>
      <p:sp>
        <p:nvSpPr>
          <p:cNvPr id="488" name="Google Shape;488;p76"/>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Suppose we have Y=f(X) + e, the expected square error is:</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rPr lang="en"/>
              <a:t>By expanding the equation, we get:</a:t>
            </a:r>
            <a:endParaRPr/>
          </a:p>
        </p:txBody>
      </p:sp>
      <p:sp>
        <p:nvSpPr>
          <p:cNvPr id="489" name="Google Shape;489;p76"/>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pic>
        <p:nvPicPr>
          <p:cNvPr id="490" name="Google Shape;490;p76"/>
          <p:cNvPicPr preferRelativeResize="0"/>
          <p:nvPr/>
        </p:nvPicPr>
        <p:blipFill rotWithShape="1">
          <a:blip r:embed="rId3">
            <a:alphaModFix/>
          </a:blip>
          <a:srcRect b="0" l="0" r="0" t="0"/>
          <a:stretch/>
        </p:blipFill>
        <p:spPr>
          <a:xfrm>
            <a:off x="560625" y="1476913"/>
            <a:ext cx="2487301" cy="617538"/>
          </a:xfrm>
          <a:prstGeom prst="rect">
            <a:avLst/>
          </a:prstGeom>
          <a:noFill/>
          <a:ln>
            <a:noFill/>
          </a:ln>
        </p:spPr>
      </p:pic>
      <p:pic>
        <p:nvPicPr>
          <p:cNvPr id="491" name="Google Shape;491;p76"/>
          <p:cNvPicPr preferRelativeResize="0"/>
          <p:nvPr/>
        </p:nvPicPr>
        <p:blipFill rotWithShape="1">
          <a:blip r:embed="rId4">
            <a:alphaModFix/>
          </a:blip>
          <a:srcRect b="0" l="0" r="0" t="0"/>
          <a:stretch/>
        </p:blipFill>
        <p:spPr>
          <a:xfrm>
            <a:off x="640724" y="2773087"/>
            <a:ext cx="5023100" cy="945625"/>
          </a:xfrm>
          <a:prstGeom prst="rect">
            <a:avLst/>
          </a:prstGeom>
          <a:noFill/>
          <a:ln>
            <a:noFill/>
          </a:ln>
        </p:spPr>
      </p:pic>
      <p:sp>
        <p:nvSpPr>
          <p:cNvPr id="492" name="Google Shape;492;p76"/>
          <p:cNvSpPr txBox="1"/>
          <p:nvPr/>
        </p:nvSpPr>
        <p:spPr>
          <a:xfrm>
            <a:off x="7656400" y="4803863"/>
            <a:ext cx="712500" cy="1968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Open Sans"/>
                <a:ea typeface="Open Sans"/>
                <a:cs typeface="Open Sans"/>
                <a:sym typeface="Open Sans"/>
                <a:hlinkClick r:id="rId5"/>
              </a:rPr>
              <a:t>Source</a:t>
            </a:r>
            <a:endParaRPr b="0" i="0" sz="1000" u="none" cap="none" strike="noStrike">
              <a:solidFill>
                <a:srgbClr val="000000"/>
              </a:solidFill>
              <a:latin typeface="Open Sans"/>
              <a:ea typeface="Open Sans"/>
              <a:cs typeface="Open Sans"/>
              <a:sym typeface="Open Sans"/>
            </a:endParaRPr>
          </a:p>
        </p:txBody>
      </p:sp>
      <p:grpSp>
        <p:nvGrpSpPr>
          <p:cNvPr id="493" name="Google Shape;493;p76"/>
          <p:cNvGrpSpPr/>
          <p:nvPr/>
        </p:nvGrpSpPr>
        <p:grpSpPr>
          <a:xfrm>
            <a:off x="5734362" y="1112559"/>
            <a:ext cx="3168319" cy="2859193"/>
            <a:chOff x="5875050" y="2421224"/>
            <a:chExt cx="7318825" cy="6740200"/>
          </a:xfrm>
        </p:grpSpPr>
        <p:pic>
          <p:nvPicPr>
            <p:cNvPr id="494" name="Google Shape;494;p76"/>
            <p:cNvPicPr preferRelativeResize="0"/>
            <p:nvPr/>
          </p:nvPicPr>
          <p:blipFill rotWithShape="1">
            <a:blip r:embed="rId6">
              <a:alphaModFix/>
            </a:blip>
            <a:srcRect b="0" l="0" r="0" t="0"/>
            <a:stretch/>
          </p:blipFill>
          <p:spPr>
            <a:xfrm>
              <a:off x="5875050" y="2421224"/>
              <a:ext cx="7318825" cy="6740200"/>
            </a:xfrm>
            <a:prstGeom prst="rect">
              <a:avLst/>
            </a:prstGeom>
            <a:noFill/>
            <a:ln>
              <a:noFill/>
            </a:ln>
          </p:spPr>
        </p:pic>
        <p:sp>
          <p:nvSpPr>
            <p:cNvPr id="495" name="Google Shape;495;p76"/>
            <p:cNvSpPr/>
            <p:nvPr/>
          </p:nvSpPr>
          <p:spPr>
            <a:xfrm>
              <a:off x="6012625" y="8035850"/>
              <a:ext cx="1624200" cy="698100"/>
            </a:xfrm>
            <a:prstGeom prst="rect">
              <a:avLst/>
            </a:prstGeom>
            <a:solidFill>
              <a:srgbClr val="FFFFFF"/>
            </a:solidFill>
            <a:ln cap="flat" cmpd="sng" w="477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
        <p:nvSpPr>
          <p:cNvPr id="496" name="Google Shape;496;p76"/>
          <p:cNvSpPr/>
          <p:nvPr/>
        </p:nvSpPr>
        <p:spPr>
          <a:xfrm>
            <a:off x="6256793" y="2716740"/>
            <a:ext cx="1140600" cy="908400"/>
          </a:xfrm>
          <a:prstGeom prst="rect">
            <a:avLst/>
          </a:prstGeom>
          <a:noFill/>
          <a:ln cap="flat" cmpd="sng" w="19050">
            <a:solidFill>
              <a:srgbClr val="00FF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7"/>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Bias - Variance tradeoff</a:t>
            </a:r>
            <a:endParaRPr/>
          </a:p>
        </p:txBody>
      </p:sp>
      <p:sp>
        <p:nvSpPr>
          <p:cNvPr id="502" name="Google Shape;502;p77"/>
          <p:cNvSpPr txBox="1"/>
          <p:nvPr>
            <p:ph idx="1" type="body"/>
          </p:nvPr>
        </p:nvSpPr>
        <p:spPr>
          <a:xfrm>
            <a:off x="311700" y="928100"/>
            <a:ext cx="3695100" cy="28950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SzPts val="1400"/>
              <a:buChar char="●"/>
            </a:pPr>
            <a:r>
              <a:rPr lang="en"/>
              <a:t>If our model is too simple and has very few parameters then it may have high bias and low variance </a:t>
            </a:r>
            <a:endParaRPr/>
          </a:p>
          <a:p>
            <a:pPr indent="-203200" lvl="0" marL="228600" rtl="0" algn="l">
              <a:lnSpc>
                <a:spcPct val="115000"/>
              </a:lnSpc>
              <a:spcBef>
                <a:spcPts val="500"/>
              </a:spcBef>
              <a:spcAft>
                <a:spcPts val="0"/>
              </a:spcAft>
              <a:buSzPts val="1400"/>
              <a:buChar char="●"/>
            </a:pPr>
            <a:r>
              <a:rPr lang="en"/>
              <a:t>If our model has large number of parameters then it’s going to have high variance and low bias</a:t>
            </a:r>
            <a:endParaRPr/>
          </a:p>
          <a:p>
            <a:pPr indent="-203200" lvl="0" marL="228600" rtl="0" algn="l">
              <a:lnSpc>
                <a:spcPct val="115000"/>
              </a:lnSpc>
              <a:spcBef>
                <a:spcPts val="500"/>
              </a:spcBef>
              <a:spcAft>
                <a:spcPts val="500"/>
              </a:spcAft>
              <a:buSzPts val="1400"/>
              <a:buChar char="●"/>
            </a:pPr>
            <a:r>
              <a:rPr lang="en"/>
              <a:t>So we need to find the right balance without overfitting and underfitting the data</a:t>
            </a:r>
            <a:endParaRPr/>
          </a:p>
        </p:txBody>
      </p:sp>
      <p:sp>
        <p:nvSpPr>
          <p:cNvPr id="503" name="Google Shape;503;p77"/>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504" name="Google Shape;504;p77"/>
          <p:cNvSpPr txBox="1"/>
          <p:nvPr/>
        </p:nvSpPr>
        <p:spPr>
          <a:xfrm>
            <a:off x="7673875" y="4810225"/>
            <a:ext cx="8121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Open Sans"/>
                <a:ea typeface="Open Sans"/>
                <a:cs typeface="Open Sans"/>
                <a:sym typeface="Open Sans"/>
                <a:hlinkClick r:id="rId3"/>
              </a:rPr>
              <a:t>Source</a:t>
            </a:r>
            <a:endParaRPr b="0" i="0" sz="1000" u="none" cap="none" strike="noStrike">
              <a:solidFill>
                <a:srgbClr val="000000"/>
              </a:solidFill>
              <a:latin typeface="Open Sans"/>
              <a:ea typeface="Open Sans"/>
              <a:cs typeface="Open Sans"/>
              <a:sym typeface="Open Sans"/>
            </a:endParaRPr>
          </a:p>
        </p:txBody>
      </p:sp>
      <p:pic>
        <p:nvPicPr>
          <p:cNvPr id="505" name="Google Shape;505;p77"/>
          <p:cNvPicPr preferRelativeResize="0"/>
          <p:nvPr/>
        </p:nvPicPr>
        <p:blipFill rotWithShape="1">
          <a:blip r:embed="rId4">
            <a:alphaModFix/>
          </a:blip>
          <a:srcRect b="0" l="8680" r="7937" t="0"/>
          <a:stretch/>
        </p:blipFill>
        <p:spPr>
          <a:xfrm>
            <a:off x="4320363" y="843125"/>
            <a:ext cx="4165613" cy="33683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8"/>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Underfitting example</a:t>
            </a:r>
            <a:endParaRPr/>
          </a:p>
        </p:txBody>
      </p:sp>
      <p:sp>
        <p:nvSpPr>
          <p:cNvPr id="511" name="Google Shape;511;p78"/>
          <p:cNvSpPr txBox="1"/>
          <p:nvPr>
            <p:ph idx="1" type="body"/>
          </p:nvPr>
        </p:nvSpPr>
        <p:spPr>
          <a:xfrm>
            <a:off x="311700" y="928100"/>
            <a:ext cx="8520600" cy="11262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SzPts val="1400"/>
              <a:buChar char="●"/>
            </a:pPr>
            <a:r>
              <a:rPr lang="en"/>
              <a:t>Happens when the model can't capture the underlying pattern in the data (high bias - low variance)</a:t>
            </a:r>
            <a:endParaRPr/>
          </a:p>
          <a:p>
            <a:pPr indent="-203200" lvl="0" marL="228600" rtl="0" algn="l">
              <a:lnSpc>
                <a:spcPct val="115000"/>
              </a:lnSpc>
              <a:spcBef>
                <a:spcPts val="0"/>
              </a:spcBef>
              <a:spcAft>
                <a:spcPts val="0"/>
              </a:spcAft>
              <a:buSzPts val="1400"/>
              <a:buChar char="●"/>
            </a:pPr>
            <a:r>
              <a:rPr lang="en"/>
              <a:t>It happens when we don't have enough data for the model to train to</a:t>
            </a:r>
            <a:endParaRPr/>
          </a:p>
          <a:p>
            <a:pPr indent="-203200" lvl="0" marL="228600" rtl="0" algn="l">
              <a:lnSpc>
                <a:spcPct val="115000"/>
              </a:lnSpc>
              <a:spcBef>
                <a:spcPts val="0"/>
              </a:spcBef>
              <a:spcAft>
                <a:spcPts val="0"/>
              </a:spcAft>
              <a:buSzPts val="1400"/>
              <a:buChar char="●"/>
            </a:pPr>
            <a:r>
              <a:rPr lang="en"/>
              <a:t>When we build a linear model to capture non-linear data</a:t>
            </a:r>
            <a:endParaRPr/>
          </a:p>
          <a:p>
            <a:pPr indent="0" lvl="0" marL="0" rtl="0" algn="l">
              <a:lnSpc>
                <a:spcPct val="115000"/>
              </a:lnSpc>
              <a:spcBef>
                <a:spcPts val="1600"/>
              </a:spcBef>
              <a:spcAft>
                <a:spcPts val="1600"/>
              </a:spcAft>
              <a:buSzPts val="1400"/>
              <a:buNone/>
            </a:pPr>
            <a:r>
              <a:t/>
            </a:r>
            <a:endParaRPr/>
          </a:p>
        </p:txBody>
      </p:sp>
      <p:sp>
        <p:nvSpPr>
          <p:cNvPr id="512" name="Google Shape;512;p78"/>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513" name="Google Shape;513;p78"/>
          <p:cNvSpPr txBox="1"/>
          <p:nvPr/>
        </p:nvSpPr>
        <p:spPr>
          <a:xfrm>
            <a:off x="7577100" y="4784075"/>
            <a:ext cx="8337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Open Sans"/>
                <a:ea typeface="Open Sans"/>
                <a:cs typeface="Open Sans"/>
                <a:sym typeface="Open Sans"/>
                <a:hlinkClick r:id="rId3"/>
              </a:rPr>
              <a:t>Source</a:t>
            </a:r>
            <a:endParaRPr b="0" i="0" sz="1000" u="none" cap="none" strike="noStrike">
              <a:solidFill>
                <a:srgbClr val="000000"/>
              </a:solidFill>
              <a:latin typeface="Open Sans"/>
              <a:ea typeface="Open Sans"/>
              <a:cs typeface="Open Sans"/>
              <a:sym typeface="Open Sans"/>
            </a:endParaRPr>
          </a:p>
        </p:txBody>
      </p:sp>
      <p:pic>
        <p:nvPicPr>
          <p:cNvPr id="514" name="Google Shape;514;p78"/>
          <p:cNvPicPr preferRelativeResize="0"/>
          <p:nvPr/>
        </p:nvPicPr>
        <p:blipFill rotWithShape="1">
          <a:blip r:embed="rId4">
            <a:alphaModFix/>
          </a:blip>
          <a:srcRect b="0" l="0" r="50925" t="0"/>
          <a:stretch/>
        </p:blipFill>
        <p:spPr>
          <a:xfrm>
            <a:off x="5751700" y="2054188"/>
            <a:ext cx="1884950" cy="2361274"/>
          </a:xfrm>
          <a:prstGeom prst="rect">
            <a:avLst/>
          </a:prstGeom>
          <a:noFill/>
          <a:ln cap="flat" cmpd="sng" w="19050">
            <a:solidFill>
              <a:srgbClr val="000000"/>
            </a:solidFill>
            <a:prstDash val="solid"/>
            <a:round/>
            <a:headEnd len="sm" w="sm" type="none"/>
            <a:tailEnd len="sm" w="sm" type="none"/>
          </a:ln>
        </p:spPr>
      </p:pic>
      <p:pic>
        <p:nvPicPr>
          <p:cNvPr id="515" name="Google Shape;515;p78"/>
          <p:cNvPicPr preferRelativeResize="0"/>
          <p:nvPr/>
        </p:nvPicPr>
        <p:blipFill rotWithShape="1">
          <a:blip r:embed="rId5">
            <a:alphaModFix/>
          </a:blip>
          <a:srcRect b="11157" l="8062" r="63516" t="31148"/>
          <a:stretch/>
        </p:blipFill>
        <p:spPr>
          <a:xfrm>
            <a:off x="1320300" y="2054300"/>
            <a:ext cx="2598525" cy="26476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9"/>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Overfitting example</a:t>
            </a:r>
            <a:endParaRPr/>
          </a:p>
        </p:txBody>
      </p:sp>
      <p:sp>
        <p:nvSpPr>
          <p:cNvPr id="521" name="Google Shape;521;p79"/>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SzPts val="1400"/>
              <a:buChar char="●"/>
            </a:pPr>
            <a:r>
              <a:rPr lang="en"/>
              <a:t>Overfit happens when we have low bias - high variance</a:t>
            </a:r>
            <a:endParaRPr/>
          </a:p>
          <a:p>
            <a:pPr indent="-203200" lvl="0" marL="228600" rtl="0" algn="l">
              <a:lnSpc>
                <a:spcPct val="115000"/>
              </a:lnSpc>
              <a:spcBef>
                <a:spcPts val="0"/>
              </a:spcBef>
              <a:spcAft>
                <a:spcPts val="0"/>
              </a:spcAft>
              <a:buSzPts val="1400"/>
              <a:buChar char="●"/>
            </a:pPr>
            <a:r>
              <a:rPr lang="en"/>
              <a:t>The model captures the noise along with the data</a:t>
            </a:r>
            <a:endParaRPr/>
          </a:p>
          <a:p>
            <a:pPr indent="-203200" lvl="0" marL="228600" rtl="0" algn="l">
              <a:lnSpc>
                <a:spcPct val="115000"/>
              </a:lnSpc>
              <a:spcBef>
                <a:spcPts val="0"/>
              </a:spcBef>
              <a:spcAft>
                <a:spcPts val="0"/>
              </a:spcAft>
              <a:buSzPts val="1400"/>
              <a:buChar char="●"/>
            </a:pPr>
            <a:r>
              <a:rPr lang="en"/>
              <a:t>When a model is too complex for the data, it is prone to overfitting (e.g., Neural Networks)</a:t>
            </a:r>
            <a:endParaRPr/>
          </a:p>
        </p:txBody>
      </p:sp>
      <p:sp>
        <p:nvSpPr>
          <p:cNvPr id="522" name="Google Shape;522;p7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523" name="Google Shape;523;p79"/>
          <p:cNvSpPr txBox="1"/>
          <p:nvPr/>
        </p:nvSpPr>
        <p:spPr>
          <a:xfrm>
            <a:off x="7501650" y="4784075"/>
            <a:ext cx="8337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Open Sans"/>
                <a:ea typeface="Open Sans"/>
                <a:cs typeface="Open Sans"/>
                <a:sym typeface="Open Sans"/>
                <a:hlinkClick r:id="rId3"/>
              </a:rPr>
              <a:t>Source</a:t>
            </a:r>
            <a:endParaRPr b="0" i="0" sz="1000" u="none" cap="none" strike="noStrike">
              <a:solidFill>
                <a:srgbClr val="000000"/>
              </a:solidFill>
              <a:latin typeface="Open Sans"/>
              <a:ea typeface="Open Sans"/>
              <a:cs typeface="Open Sans"/>
              <a:sym typeface="Open Sans"/>
            </a:endParaRPr>
          </a:p>
        </p:txBody>
      </p:sp>
      <p:pic>
        <p:nvPicPr>
          <p:cNvPr id="524" name="Google Shape;524;p79"/>
          <p:cNvPicPr preferRelativeResize="0"/>
          <p:nvPr/>
        </p:nvPicPr>
        <p:blipFill rotWithShape="1">
          <a:blip r:embed="rId4">
            <a:alphaModFix/>
          </a:blip>
          <a:srcRect b="0" l="50320" r="0" t="0"/>
          <a:stretch/>
        </p:blipFill>
        <p:spPr>
          <a:xfrm>
            <a:off x="5512902" y="2089288"/>
            <a:ext cx="1908239" cy="2361274"/>
          </a:xfrm>
          <a:prstGeom prst="rect">
            <a:avLst/>
          </a:prstGeom>
          <a:noFill/>
          <a:ln cap="flat" cmpd="sng" w="19050">
            <a:solidFill>
              <a:srgbClr val="000000"/>
            </a:solidFill>
            <a:prstDash val="solid"/>
            <a:round/>
            <a:headEnd len="sm" w="sm" type="none"/>
            <a:tailEnd len="sm" w="sm" type="none"/>
          </a:ln>
        </p:spPr>
      </p:pic>
      <p:pic>
        <p:nvPicPr>
          <p:cNvPr id="525" name="Google Shape;525;p79"/>
          <p:cNvPicPr preferRelativeResize="0"/>
          <p:nvPr/>
        </p:nvPicPr>
        <p:blipFill rotWithShape="1">
          <a:blip r:embed="rId5">
            <a:alphaModFix/>
          </a:blip>
          <a:srcRect b="10614" l="64976" r="6680" t="32833"/>
          <a:stretch/>
        </p:blipFill>
        <p:spPr>
          <a:xfrm>
            <a:off x="1397925" y="1972350"/>
            <a:ext cx="2591501" cy="2595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0"/>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Good fit example</a:t>
            </a:r>
            <a:endParaRPr/>
          </a:p>
        </p:txBody>
      </p:sp>
      <p:sp>
        <p:nvSpPr>
          <p:cNvPr id="531" name="Google Shape;531;p80"/>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pic>
        <p:nvPicPr>
          <p:cNvPr id="532" name="Google Shape;532;p80"/>
          <p:cNvPicPr preferRelativeResize="0"/>
          <p:nvPr/>
        </p:nvPicPr>
        <p:blipFill rotWithShape="1">
          <a:blip r:embed="rId3">
            <a:alphaModFix/>
          </a:blip>
          <a:srcRect b="0" l="13868" r="8219" t="0"/>
          <a:stretch/>
        </p:blipFill>
        <p:spPr>
          <a:xfrm>
            <a:off x="5449875" y="1771650"/>
            <a:ext cx="2226300" cy="1600200"/>
          </a:xfrm>
          <a:prstGeom prst="rect">
            <a:avLst/>
          </a:prstGeom>
          <a:noFill/>
          <a:ln>
            <a:noFill/>
          </a:ln>
        </p:spPr>
      </p:pic>
      <p:pic>
        <p:nvPicPr>
          <p:cNvPr id="533" name="Google Shape;533;p80"/>
          <p:cNvPicPr preferRelativeResize="0"/>
          <p:nvPr/>
        </p:nvPicPr>
        <p:blipFill rotWithShape="1">
          <a:blip r:embed="rId4">
            <a:alphaModFix/>
          </a:blip>
          <a:srcRect b="7460" l="36786" r="34870" t="32374"/>
          <a:stretch/>
        </p:blipFill>
        <p:spPr>
          <a:xfrm>
            <a:off x="1468175" y="1291100"/>
            <a:ext cx="2591501" cy="2761176"/>
          </a:xfrm>
          <a:prstGeom prst="rect">
            <a:avLst/>
          </a:prstGeom>
          <a:noFill/>
          <a:ln>
            <a:noFill/>
          </a:ln>
        </p:spPr>
      </p:pic>
      <p:sp>
        <p:nvSpPr>
          <p:cNvPr id="534" name="Google Shape;534;p80"/>
          <p:cNvSpPr txBox="1"/>
          <p:nvPr/>
        </p:nvSpPr>
        <p:spPr>
          <a:xfrm>
            <a:off x="5407750" y="3694225"/>
            <a:ext cx="217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Low Bias / Low Variance</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1"/>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Cross Validation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2"/>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 Validation</a:t>
            </a:r>
            <a:endParaRPr/>
          </a:p>
        </p:txBody>
      </p:sp>
      <p:sp>
        <p:nvSpPr>
          <p:cNvPr id="545" name="Google Shape;545;p82"/>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
        <p:nvSpPr>
          <p:cNvPr id="546" name="Google Shape;546;p82"/>
          <p:cNvSpPr txBox="1"/>
          <p:nvPr/>
        </p:nvSpPr>
        <p:spPr>
          <a:xfrm>
            <a:off x="478688" y="886363"/>
            <a:ext cx="8288700" cy="3735900"/>
          </a:xfrm>
          <a:prstGeom prst="rect">
            <a:avLst/>
          </a:prstGeom>
          <a:noFill/>
          <a:ln>
            <a:noFill/>
          </a:ln>
        </p:spPr>
        <p:txBody>
          <a:bodyPr anchorCtr="0" anchor="t" bIns="45725" lIns="45725" spcFirstLastPara="1" rIns="45725" wrap="square" tIns="45725">
            <a:noAutofit/>
          </a:bodyPr>
          <a:lstStyle/>
          <a:p>
            <a:pPr indent="0" lvl="0" marL="0" marR="0" rtl="0" algn="l">
              <a:lnSpc>
                <a:spcPct val="115000"/>
              </a:lnSpc>
              <a:spcBef>
                <a:spcPts val="0"/>
              </a:spcBef>
              <a:spcAft>
                <a:spcPts val="0"/>
              </a:spcAft>
              <a:buNone/>
            </a:pPr>
            <a:r>
              <a:rPr lang="en" sz="1400">
                <a:latin typeface="Open Sans"/>
                <a:ea typeface="Open Sans"/>
                <a:cs typeface="Open Sans"/>
                <a:sym typeface="Open Sans"/>
              </a:rPr>
              <a:t>Cross-validation is a statistical method used to estimate the performance of machine learning models. It is used to protect against </a:t>
            </a:r>
            <a:r>
              <a:rPr lang="en" sz="1400" u="sng">
                <a:latin typeface="Open Sans"/>
                <a:ea typeface="Open Sans"/>
                <a:cs typeface="Open Sans"/>
                <a:sym typeface="Open Sans"/>
              </a:rPr>
              <a:t>overfitting</a:t>
            </a:r>
            <a:r>
              <a:rPr lang="en" sz="1400">
                <a:latin typeface="Open Sans"/>
                <a:ea typeface="Open Sans"/>
                <a:cs typeface="Open Sans"/>
                <a:sym typeface="Open Sans"/>
              </a:rPr>
              <a:t> in a predictive model, particularly in a case where the amount of data may be limited.</a:t>
            </a:r>
            <a:endParaRPr sz="1400">
              <a:latin typeface="Open Sans"/>
              <a:ea typeface="Open Sans"/>
              <a:cs typeface="Open Sans"/>
              <a:sym typeface="Open Sans"/>
            </a:endParaRPr>
          </a:p>
          <a:p>
            <a:pPr indent="0" lvl="0" marL="0" marR="0" rtl="0" algn="l">
              <a:lnSpc>
                <a:spcPct val="115000"/>
              </a:lnSpc>
              <a:spcBef>
                <a:spcPts val="1000"/>
              </a:spcBef>
              <a:spcAft>
                <a:spcPts val="0"/>
              </a:spcAft>
              <a:buNone/>
            </a:pPr>
            <a:r>
              <a:rPr lang="en" sz="1400">
                <a:latin typeface="Open Sans"/>
                <a:ea typeface="Open Sans"/>
                <a:cs typeface="Open Sans"/>
                <a:sym typeface="Open Sans"/>
              </a:rPr>
              <a:t>It has two main steps: splitting the data into subsets (called folds) and rotating the training and validation among them. The splitting technique commonly has the following properties:</a:t>
            </a:r>
            <a:endParaRPr sz="1400">
              <a:latin typeface="Open Sans"/>
              <a:ea typeface="Open Sans"/>
              <a:cs typeface="Open Sans"/>
              <a:sym typeface="Open Sans"/>
            </a:endParaRPr>
          </a:p>
          <a:p>
            <a:pPr indent="-317500" lvl="0" marL="457200" marR="0" rtl="0" algn="l">
              <a:lnSpc>
                <a:spcPct val="115000"/>
              </a:lnSpc>
              <a:spcBef>
                <a:spcPts val="1000"/>
              </a:spcBef>
              <a:spcAft>
                <a:spcPts val="0"/>
              </a:spcAft>
              <a:buSzPts val="1400"/>
              <a:buFont typeface="Open Sans"/>
              <a:buChar char="●"/>
            </a:pPr>
            <a:r>
              <a:rPr lang="en" sz="1400">
                <a:latin typeface="Open Sans"/>
                <a:ea typeface="Open Sans"/>
                <a:cs typeface="Open Sans"/>
                <a:sym typeface="Open Sans"/>
              </a:rPr>
              <a:t>Each fold has approximately the same size.</a:t>
            </a:r>
            <a:endParaRPr sz="1400">
              <a:latin typeface="Open Sans"/>
              <a:ea typeface="Open Sans"/>
              <a:cs typeface="Open Sans"/>
              <a:sym typeface="Open Sans"/>
            </a:endParaRPr>
          </a:p>
          <a:p>
            <a:pPr indent="-317500" lvl="0" marL="457200" marR="0" rtl="0" algn="l">
              <a:lnSpc>
                <a:spcPct val="115000"/>
              </a:lnSpc>
              <a:spcBef>
                <a:spcPts val="1000"/>
              </a:spcBef>
              <a:spcAft>
                <a:spcPts val="0"/>
              </a:spcAft>
              <a:buSzPts val="1400"/>
              <a:buFont typeface="Open Sans"/>
              <a:buChar char="●"/>
            </a:pPr>
            <a:r>
              <a:rPr lang="en" sz="1400">
                <a:latin typeface="Open Sans"/>
                <a:ea typeface="Open Sans"/>
                <a:cs typeface="Open Sans"/>
                <a:sym typeface="Open Sans"/>
              </a:rPr>
              <a:t>Data can be randomly selected in each fold or stratified.</a:t>
            </a:r>
            <a:endParaRPr sz="1400">
              <a:latin typeface="Open Sans"/>
              <a:ea typeface="Open Sans"/>
              <a:cs typeface="Open Sans"/>
              <a:sym typeface="Open Sans"/>
            </a:endParaRPr>
          </a:p>
          <a:p>
            <a:pPr indent="-317500" lvl="0" marL="457200" marR="0" rtl="0" algn="l">
              <a:lnSpc>
                <a:spcPct val="115000"/>
              </a:lnSpc>
              <a:spcBef>
                <a:spcPts val="1000"/>
              </a:spcBef>
              <a:spcAft>
                <a:spcPts val="0"/>
              </a:spcAft>
              <a:buSzPts val="1400"/>
              <a:buFont typeface="Open Sans"/>
              <a:buChar char="●"/>
            </a:pPr>
            <a:r>
              <a:rPr lang="en" sz="1400">
                <a:latin typeface="Open Sans"/>
                <a:ea typeface="Open Sans"/>
                <a:cs typeface="Open Sans"/>
                <a:sym typeface="Open Sans"/>
              </a:rPr>
              <a:t>All folds are used to train the model except one, which is used for validation. That validation fold should be rotated until all folds have become a validation fold once and only once.</a:t>
            </a:r>
            <a:endParaRPr sz="1400">
              <a:latin typeface="Open Sans"/>
              <a:ea typeface="Open Sans"/>
              <a:cs typeface="Open Sans"/>
              <a:sym typeface="Open Sans"/>
            </a:endParaRPr>
          </a:p>
          <a:p>
            <a:pPr indent="-317500" lvl="0" marL="457200" marR="0" rtl="0" algn="l">
              <a:lnSpc>
                <a:spcPct val="115000"/>
              </a:lnSpc>
              <a:spcBef>
                <a:spcPts val="1000"/>
              </a:spcBef>
              <a:spcAft>
                <a:spcPts val="0"/>
              </a:spcAft>
              <a:buSzPts val="1400"/>
              <a:buFont typeface="Open Sans"/>
              <a:buChar char="●"/>
            </a:pPr>
            <a:r>
              <a:rPr lang="en" sz="1400">
                <a:latin typeface="Open Sans"/>
                <a:ea typeface="Open Sans"/>
                <a:cs typeface="Open Sans"/>
                <a:sym typeface="Open Sans"/>
              </a:rPr>
              <a:t>Each example is recommended to be contained in one and only one fold.</a:t>
            </a:r>
            <a:endParaRPr sz="1400">
              <a:latin typeface="Open Sans"/>
              <a:ea typeface="Open Sans"/>
              <a:cs typeface="Open Sans"/>
              <a:sym typeface="Open Sans"/>
            </a:endParaRPr>
          </a:p>
          <a:p>
            <a:pPr indent="0" lvl="0" marL="0" marR="0" rtl="0" algn="l">
              <a:lnSpc>
                <a:spcPct val="115000"/>
              </a:lnSpc>
              <a:spcBef>
                <a:spcPts val="1000"/>
              </a:spcBef>
              <a:spcAft>
                <a:spcPts val="500"/>
              </a:spcAft>
              <a:buNone/>
            </a:pPr>
            <a:r>
              <a:t/>
            </a:r>
            <a:endParaRPr sz="1400">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3"/>
          <p:cNvSpPr/>
          <p:nvPr/>
        </p:nvSpPr>
        <p:spPr>
          <a:xfrm>
            <a:off x="2477663" y="860838"/>
            <a:ext cx="3556200" cy="2790000"/>
          </a:xfrm>
          <a:prstGeom prst="roundRect">
            <a:avLst>
              <a:gd fmla="val 11023" name="adj"/>
            </a:avLst>
          </a:prstGeom>
          <a:solidFill>
            <a:srgbClr val="EFEFE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52" name="Google Shape;552;p83"/>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 Validation (k-fold)</a:t>
            </a:r>
            <a:endParaRPr/>
          </a:p>
        </p:txBody>
      </p:sp>
      <p:sp>
        <p:nvSpPr>
          <p:cNvPr id="553" name="Google Shape;553;p83"/>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
        <p:nvSpPr>
          <p:cNvPr id="554" name="Google Shape;554;p83"/>
          <p:cNvSpPr/>
          <p:nvPr/>
        </p:nvSpPr>
        <p:spPr>
          <a:xfrm>
            <a:off x="2591813" y="1212900"/>
            <a:ext cx="835800" cy="22956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55" name="Google Shape;555;p83"/>
          <p:cNvSpPr/>
          <p:nvPr/>
        </p:nvSpPr>
        <p:spPr>
          <a:xfrm>
            <a:off x="2591815" y="3783099"/>
            <a:ext cx="835800" cy="8529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i="0" sz="700" u="none" cap="none" strike="noStrike">
              <a:solidFill>
                <a:srgbClr val="000000"/>
              </a:solidFill>
              <a:latin typeface="Open Sans"/>
              <a:ea typeface="Open Sans"/>
              <a:cs typeface="Open Sans"/>
              <a:sym typeface="Open Sans"/>
            </a:endParaRPr>
          </a:p>
        </p:txBody>
      </p:sp>
      <p:sp>
        <p:nvSpPr>
          <p:cNvPr id="556" name="Google Shape;556;p83"/>
          <p:cNvSpPr txBox="1"/>
          <p:nvPr/>
        </p:nvSpPr>
        <p:spPr>
          <a:xfrm>
            <a:off x="2575090" y="1924686"/>
            <a:ext cx="835800" cy="7938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700"/>
              <a:buFont typeface="Arial"/>
              <a:buNone/>
            </a:pPr>
            <a:r>
              <a:rPr lang="en" sz="1300">
                <a:solidFill>
                  <a:srgbClr val="FFFFFF"/>
                </a:solidFill>
                <a:latin typeface="Open Sans"/>
                <a:ea typeface="Open Sans"/>
                <a:cs typeface="Open Sans"/>
                <a:sym typeface="Open Sans"/>
              </a:rPr>
              <a:t>CV</a:t>
            </a:r>
            <a:endParaRPr i="0" sz="13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700"/>
              <a:buFont typeface="Arial"/>
              <a:buNone/>
            </a:pPr>
            <a:r>
              <a:rPr i="0" lang="en" sz="1300" u="none" cap="none" strike="noStrike">
                <a:solidFill>
                  <a:srgbClr val="FFFFFF"/>
                </a:solidFill>
                <a:latin typeface="Open Sans"/>
                <a:ea typeface="Open Sans"/>
                <a:cs typeface="Open Sans"/>
                <a:sym typeface="Open Sans"/>
              </a:rPr>
              <a:t>Data</a:t>
            </a:r>
            <a:endParaRPr i="0" sz="1300" u="none" cap="none" strike="noStrike">
              <a:solidFill>
                <a:srgbClr val="FFFFFF"/>
              </a:solidFill>
              <a:latin typeface="Open Sans"/>
              <a:ea typeface="Open Sans"/>
              <a:cs typeface="Open Sans"/>
              <a:sym typeface="Open Sans"/>
            </a:endParaRPr>
          </a:p>
        </p:txBody>
      </p:sp>
      <p:sp>
        <p:nvSpPr>
          <p:cNvPr id="557" name="Google Shape;557;p83"/>
          <p:cNvSpPr txBox="1"/>
          <p:nvPr/>
        </p:nvSpPr>
        <p:spPr>
          <a:xfrm>
            <a:off x="2630787" y="4023976"/>
            <a:ext cx="740400" cy="6045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700"/>
              <a:buFont typeface="Arial"/>
              <a:buNone/>
            </a:pPr>
            <a:r>
              <a:rPr i="0" lang="en" sz="1300" u="none" cap="none" strike="noStrike">
                <a:solidFill>
                  <a:srgbClr val="FFFFFF"/>
                </a:solidFill>
                <a:latin typeface="Open Sans"/>
                <a:ea typeface="Open Sans"/>
                <a:cs typeface="Open Sans"/>
                <a:sym typeface="Open Sans"/>
              </a:rPr>
              <a:t>Test</a:t>
            </a:r>
            <a:endParaRPr i="0" sz="13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700"/>
              <a:buFont typeface="Arial"/>
              <a:buNone/>
            </a:pPr>
            <a:r>
              <a:rPr i="0" lang="en" sz="1300" u="none" cap="none" strike="noStrike">
                <a:solidFill>
                  <a:srgbClr val="FFFFFF"/>
                </a:solidFill>
                <a:latin typeface="Open Sans"/>
                <a:ea typeface="Open Sans"/>
                <a:cs typeface="Open Sans"/>
                <a:sym typeface="Open Sans"/>
              </a:rPr>
              <a:t>Data</a:t>
            </a:r>
            <a:endParaRPr i="0" sz="1300" u="none" cap="none" strike="noStrike">
              <a:solidFill>
                <a:srgbClr val="FFFFFF"/>
              </a:solidFill>
              <a:latin typeface="Open Sans"/>
              <a:ea typeface="Open Sans"/>
              <a:cs typeface="Open Sans"/>
              <a:sym typeface="Open Sans"/>
            </a:endParaRPr>
          </a:p>
        </p:txBody>
      </p:sp>
      <p:sp>
        <p:nvSpPr>
          <p:cNvPr id="558" name="Google Shape;558;p83"/>
          <p:cNvSpPr/>
          <p:nvPr/>
        </p:nvSpPr>
        <p:spPr>
          <a:xfrm>
            <a:off x="1567172" y="2532191"/>
            <a:ext cx="625200" cy="288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59" name="Google Shape;559;p83"/>
          <p:cNvSpPr txBox="1"/>
          <p:nvPr/>
        </p:nvSpPr>
        <p:spPr>
          <a:xfrm>
            <a:off x="1463925" y="3356025"/>
            <a:ext cx="791700" cy="553800"/>
          </a:xfrm>
          <a:prstGeom prst="rect">
            <a:avLst/>
          </a:prstGeom>
          <a:noFill/>
          <a:ln>
            <a:noFill/>
          </a:ln>
        </p:spPr>
        <p:txBody>
          <a:bodyPr anchorCtr="0" anchor="ctr" bIns="45725" lIns="45725" spcFirstLastPara="1" rIns="45725" wrap="square" tIns="45725">
            <a:noAutofit/>
          </a:bodyPr>
          <a:lstStyle/>
          <a:p>
            <a:pPr indent="0" lvl="0" marL="0" marR="0" rtl="0" algn="ctr">
              <a:lnSpc>
                <a:spcPct val="115000"/>
              </a:lnSpc>
              <a:spcBef>
                <a:spcPts val="0"/>
              </a:spcBef>
              <a:spcAft>
                <a:spcPts val="0"/>
              </a:spcAft>
              <a:buClr>
                <a:srgbClr val="000000"/>
              </a:buClr>
              <a:buSzPts val="1200"/>
              <a:buFont typeface="Arial"/>
              <a:buNone/>
            </a:pPr>
            <a:r>
              <a:rPr i="0" lang="en" sz="1000" u="none" cap="none" strike="noStrike">
                <a:solidFill>
                  <a:srgbClr val="000000"/>
                </a:solidFill>
                <a:latin typeface="Open Sans"/>
                <a:ea typeface="Open Sans"/>
                <a:cs typeface="Open Sans"/>
                <a:sym typeface="Open Sans"/>
              </a:rPr>
              <a:t>One part for test</a:t>
            </a:r>
            <a:endParaRPr i="0" sz="1000" u="none" cap="none" strike="noStrike">
              <a:solidFill>
                <a:srgbClr val="000000"/>
              </a:solidFill>
              <a:latin typeface="Open Sans"/>
              <a:ea typeface="Open Sans"/>
              <a:cs typeface="Open Sans"/>
              <a:sym typeface="Open Sans"/>
            </a:endParaRPr>
          </a:p>
        </p:txBody>
      </p:sp>
      <p:sp>
        <p:nvSpPr>
          <p:cNvPr id="560" name="Google Shape;560;p83"/>
          <p:cNvSpPr/>
          <p:nvPr/>
        </p:nvSpPr>
        <p:spPr>
          <a:xfrm rot="674378">
            <a:off x="1575200" y="3861576"/>
            <a:ext cx="623356" cy="289934"/>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61" name="Google Shape;561;p83"/>
          <p:cNvSpPr/>
          <p:nvPr/>
        </p:nvSpPr>
        <p:spPr>
          <a:xfrm>
            <a:off x="416032" y="1225340"/>
            <a:ext cx="835800" cy="29154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62" name="Google Shape;562;p83"/>
          <p:cNvSpPr txBox="1"/>
          <p:nvPr/>
        </p:nvSpPr>
        <p:spPr>
          <a:xfrm>
            <a:off x="514090" y="2286803"/>
            <a:ext cx="625200" cy="4071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700"/>
              <a:buFont typeface="Arial"/>
              <a:buNone/>
            </a:pPr>
            <a:r>
              <a:rPr i="0" lang="en" sz="1300" u="none" cap="none" strike="noStrike">
                <a:solidFill>
                  <a:srgbClr val="FFFFFF"/>
                </a:solidFill>
                <a:latin typeface="Open Sans"/>
                <a:ea typeface="Open Sans"/>
                <a:cs typeface="Open Sans"/>
                <a:sym typeface="Open Sans"/>
              </a:rPr>
              <a:t>DATA</a:t>
            </a:r>
            <a:endParaRPr i="0" sz="1300" u="none" cap="none" strike="noStrike">
              <a:solidFill>
                <a:srgbClr val="000000"/>
              </a:solidFill>
              <a:latin typeface="Open Sans"/>
              <a:ea typeface="Open Sans"/>
              <a:cs typeface="Open Sans"/>
              <a:sym typeface="Open Sans"/>
            </a:endParaRPr>
          </a:p>
        </p:txBody>
      </p:sp>
      <p:cxnSp>
        <p:nvCxnSpPr>
          <p:cNvPr id="563" name="Google Shape;563;p83"/>
          <p:cNvCxnSpPr/>
          <p:nvPr/>
        </p:nvCxnSpPr>
        <p:spPr>
          <a:xfrm>
            <a:off x="398589" y="3478217"/>
            <a:ext cx="894300" cy="0"/>
          </a:xfrm>
          <a:prstGeom prst="straightConnector1">
            <a:avLst/>
          </a:prstGeom>
          <a:noFill/>
          <a:ln cap="flat" cmpd="sng" w="14300">
            <a:solidFill>
              <a:srgbClr val="000000"/>
            </a:solidFill>
            <a:prstDash val="dash"/>
            <a:round/>
            <a:headEnd len="sm" w="sm" type="none"/>
            <a:tailEnd len="sm" w="sm" type="none"/>
          </a:ln>
        </p:spPr>
      </p:cxnSp>
      <p:sp>
        <p:nvSpPr>
          <p:cNvPr id="564" name="Google Shape;564;p83"/>
          <p:cNvSpPr txBox="1"/>
          <p:nvPr/>
        </p:nvSpPr>
        <p:spPr>
          <a:xfrm>
            <a:off x="1289650" y="1964125"/>
            <a:ext cx="1150200" cy="456300"/>
          </a:xfrm>
          <a:prstGeom prst="rect">
            <a:avLst/>
          </a:prstGeom>
          <a:noFill/>
          <a:ln>
            <a:noFill/>
          </a:ln>
        </p:spPr>
        <p:txBody>
          <a:bodyPr anchorCtr="0" anchor="ctr" bIns="45725" lIns="45725" spcFirstLastPara="1" rIns="45725" wrap="square" tIns="45725">
            <a:noAutofit/>
          </a:bodyPr>
          <a:lstStyle/>
          <a:p>
            <a:pPr indent="0" lvl="0" marL="0" marR="0" rtl="0" algn="ctr">
              <a:lnSpc>
                <a:spcPct val="115000"/>
              </a:lnSpc>
              <a:spcBef>
                <a:spcPts val="0"/>
              </a:spcBef>
              <a:spcAft>
                <a:spcPts val="0"/>
              </a:spcAft>
              <a:buClr>
                <a:srgbClr val="000000"/>
              </a:buClr>
              <a:buSzPts val="1200"/>
              <a:buFont typeface="Arial"/>
              <a:buNone/>
            </a:pPr>
            <a:r>
              <a:rPr i="0" lang="en" sz="1000" u="none" cap="none" strike="noStrike">
                <a:solidFill>
                  <a:srgbClr val="000000"/>
                </a:solidFill>
                <a:latin typeface="Open Sans"/>
                <a:ea typeface="Open Sans"/>
                <a:cs typeface="Open Sans"/>
                <a:sym typeface="Open Sans"/>
              </a:rPr>
              <a:t>One part for</a:t>
            </a:r>
            <a:r>
              <a:rPr lang="en" sz="1000">
                <a:latin typeface="Open Sans"/>
                <a:ea typeface="Open Sans"/>
                <a:cs typeface="Open Sans"/>
                <a:sym typeface="Open Sans"/>
              </a:rPr>
              <a:t> </a:t>
            </a:r>
            <a:r>
              <a:rPr i="0" lang="en" sz="1000" u="none" cap="none" strike="noStrike">
                <a:solidFill>
                  <a:srgbClr val="000000"/>
                </a:solidFill>
                <a:latin typeface="Open Sans"/>
                <a:ea typeface="Open Sans"/>
                <a:cs typeface="Open Sans"/>
                <a:sym typeface="Open Sans"/>
              </a:rPr>
              <a:t>train </a:t>
            </a:r>
            <a:r>
              <a:rPr lang="en" sz="1000">
                <a:latin typeface="Open Sans"/>
                <a:ea typeface="Open Sans"/>
                <a:cs typeface="Open Sans"/>
                <a:sym typeface="Open Sans"/>
              </a:rPr>
              <a:t>&amp;</a:t>
            </a:r>
            <a:r>
              <a:rPr i="0" lang="en" sz="1000" u="none" cap="none" strike="noStrike">
                <a:solidFill>
                  <a:srgbClr val="000000"/>
                </a:solidFill>
                <a:latin typeface="Open Sans"/>
                <a:ea typeface="Open Sans"/>
                <a:cs typeface="Open Sans"/>
                <a:sym typeface="Open Sans"/>
              </a:rPr>
              <a:t> validation</a:t>
            </a:r>
            <a:endParaRPr i="0" sz="1000" u="none" cap="none" strike="noStrike">
              <a:solidFill>
                <a:srgbClr val="000000"/>
              </a:solidFill>
              <a:latin typeface="Open Sans"/>
              <a:ea typeface="Open Sans"/>
              <a:cs typeface="Open Sans"/>
              <a:sym typeface="Open Sans"/>
            </a:endParaRPr>
          </a:p>
        </p:txBody>
      </p:sp>
      <p:sp>
        <p:nvSpPr>
          <p:cNvPr id="565" name="Google Shape;565;p83"/>
          <p:cNvSpPr txBox="1"/>
          <p:nvPr/>
        </p:nvSpPr>
        <p:spPr>
          <a:xfrm>
            <a:off x="487988" y="3168900"/>
            <a:ext cx="791700" cy="3480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000000"/>
                </a:solidFill>
                <a:latin typeface="Open Sans"/>
                <a:ea typeface="Open Sans"/>
                <a:cs typeface="Open Sans"/>
                <a:sym typeface="Open Sans"/>
              </a:rPr>
              <a:t>Splitting</a:t>
            </a:r>
            <a:endParaRPr i="0" sz="1200" u="none" cap="none" strike="noStrike">
              <a:solidFill>
                <a:srgbClr val="000000"/>
              </a:solidFill>
              <a:latin typeface="Open Sans"/>
              <a:ea typeface="Open Sans"/>
              <a:cs typeface="Open Sans"/>
              <a:sym typeface="Open Sans"/>
            </a:endParaRPr>
          </a:p>
        </p:txBody>
      </p:sp>
      <p:sp>
        <p:nvSpPr>
          <p:cNvPr id="566" name="Google Shape;566;p83"/>
          <p:cNvSpPr txBox="1"/>
          <p:nvPr/>
        </p:nvSpPr>
        <p:spPr>
          <a:xfrm>
            <a:off x="3612350" y="1400050"/>
            <a:ext cx="267900" cy="288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200">
                <a:latin typeface="Open Sans"/>
                <a:ea typeface="Open Sans"/>
                <a:cs typeface="Open Sans"/>
                <a:sym typeface="Open Sans"/>
              </a:rPr>
              <a:t>1)</a:t>
            </a:r>
            <a:endParaRPr sz="1200">
              <a:latin typeface="Open Sans"/>
              <a:ea typeface="Open Sans"/>
              <a:cs typeface="Open Sans"/>
              <a:sym typeface="Open Sans"/>
            </a:endParaRPr>
          </a:p>
        </p:txBody>
      </p:sp>
      <p:sp>
        <p:nvSpPr>
          <p:cNvPr id="567" name="Google Shape;567;p83"/>
          <p:cNvSpPr txBox="1"/>
          <p:nvPr/>
        </p:nvSpPr>
        <p:spPr>
          <a:xfrm>
            <a:off x="3612350" y="1826344"/>
            <a:ext cx="267900" cy="288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200">
                <a:latin typeface="Open Sans"/>
                <a:ea typeface="Open Sans"/>
                <a:cs typeface="Open Sans"/>
                <a:sym typeface="Open Sans"/>
              </a:rPr>
              <a:t>2)</a:t>
            </a:r>
            <a:endParaRPr sz="1200">
              <a:latin typeface="Open Sans"/>
              <a:ea typeface="Open Sans"/>
              <a:cs typeface="Open Sans"/>
              <a:sym typeface="Open Sans"/>
            </a:endParaRPr>
          </a:p>
        </p:txBody>
      </p:sp>
      <p:sp>
        <p:nvSpPr>
          <p:cNvPr id="568" name="Google Shape;568;p83"/>
          <p:cNvSpPr txBox="1"/>
          <p:nvPr/>
        </p:nvSpPr>
        <p:spPr>
          <a:xfrm>
            <a:off x="3612350" y="2252638"/>
            <a:ext cx="267900" cy="288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200">
                <a:latin typeface="Open Sans"/>
                <a:ea typeface="Open Sans"/>
                <a:cs typeface="Open Sans"/>
                <a:sym typeface="Open Sans"/>
              </a:rPr>
              <a:t>3)</a:t>
            </a:r>
            <a:endParaRPr sz="1200">
              <a:latin typeface="Open Sans"/>
              <a:ea typeface="Open Sans"/>
              <a:cs typeface="Open Sans"/>
              <a:sym typeface="Open Sans"/>
            </a:endParaRPr>
          </a:p>
        </p:txBody>
      </p:sp>
      <p:sp>
        <p:nvSpPr>
          <p:cNvPr id="569" name="Google Shape;569;p83"/>
          <p:cNvSpPr txBox="1"/>
          <p:nvPr/>
        </p:nvSpPr>
        <p:spPr>
          <a:xfrm>
            <a:off x="3612350" y="2678931"/>
            <a:ext cx="267900" cy="288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200">
                <a:latin typeface="Open Sans"/>
                <a:ea typeface="Open Sans"/>
                <a:cs typeface="Open Sans"/>
                <a:sym typeface="Open Sans"/>
              </a:rPr>
              <a:t>4)</a:t>
            </a:r>
            <a:endParaRPr sz="1200">
              <a:latin typeface="Open Sans"/>
              <a:ea typeface="Open Sans"/>
              <a:cs typeface="Open Sans"/>
              <a:sym typeface="Open Sans"/>
            </a:endParaRPr>
          </a:p>
        </p:txBody>
      </p:sp>
      <p:sp>
        <p:nvSpPr>
          <p:cNvPr id="570" name="Google Shape;570;p83"/>
          <p:cNvSpPr txBox="1"/>
          <p:nvPr/>
        </p:nvSpPr>
        <p:spPr>
          <a:xfrm>
            <a:off x="3612350" y="3105225"/>
            <a:ext cx="267900" cy="288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200">
                <a:latin typeface="Open Sans"/>
                <a:ea typeface="Open Sans"/>
                <a:cs typeface="Open Sans"/>
                <a:sym typeface="Open Sans"/>
              </a:rPr>
              <a:t>5)</a:t>
            </a:r>
            <a:endParaRPr sz="1200">
              <a:latin typeface="Open Sans"/>
              <a:ea typeface="Open Sans"/>
              <a:cs typeface="Open Sans"/>
              <a:sym typeface="Open Sans"/>
            </a:endParaRPr>
          </a:p>
        </p:txBody>
      </p:sp>
      <p:grpSp>
        <p:nvGrpSpPr>
          <p:cNvPr id="571" name="Google Shape;571;p83"/>
          <p:cNvGrpSpPr/>
          <p:nvPr/>
        </p:nvGrpSpPr>
        <p:grpSpPr>
          <a:xfrm>
            <a:off x="3977771" y="1370457"/>
            <a:ext cx="1748779" cy="301368"/>
            <a:chOff x="7651000" y="2512400"/>
            <a:chExt cx="4038750" cy="696000"/>
          </a:xfrm>
        </p:grpSpPr>
        <p:sp>
          <p:nvSpPr>
            <p:cNvPr id="572" name="Google Shape;572;p83"/>
            <p:cNvSpPr/>
            <p:nvPr/>
          </p:nvSpPr>
          <p:spPr>
            <a:xfrm>
              <a:off x="7651000" y="2512400"/>
              <a:ext cx="696000" cy="696000"/>
            </a:xfrm>
            <a:prstGeom prst="roundRect">
              <a:avLst>
                <a:gd fmla="val 16667" name="adj"/>
              </a:avLst>
            </a:prstGeom>
            <a:solidFill>
              <a:srgbClr val="3369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3" name="Google Shape;573;p83"/>
            <p:cNvSpPr/>
            <p:nvPr/>
          </p:nvSpPr>
          <p:spPr>
            <a:xfrm>
              <a:off x="8486688" y="25124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4" name="Google Shape;574;p83"/>
            <p:cNvSpPr/>
            <p:nvPr/>
          </p:nvSpPr>
          <p:spPr>
            <a:xfrm>
              <a:off x="9322375" y="25124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5" name="Google Shape;575;p83"/>
            <p:cNvSpPr/>
            <p:nvPr/>
          </p:nvSpPr>
          <p:spPr>
            <a:xfrm>
              <a:off x="10158063" y="25124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6" name="Google Shape;576;p83"/>
            <p:cNvSpPr/>
            <p:nvPr/>
          </p:nvSpPr>
          <p:spPr>
            <a:xfrm>
              <a:off x="10993750" y="25124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7" name="Google Shape;577;p83"/>
          <p:cNvGrpSpPr/>
          <p:nvPr/>
        </p:nvGrpSpPr>
        <p:grpSpPr>
          <a:xfrm>
            <a:off x="3977771" y="1807446"/>
            <a:ext cx="1748779" cy="301368"/>
            <a:chOff x="7651000" y="3424100"/>
            <a:chExt cx="4038750" cy="696000"/>
          </a:xfrm>
        </p:grpSpPr>
        <p:sp>
          <p:nvSpPr>
            <p:cNvPr id="578" name="Google Shape;578;p83"/>
            <p:cNvSpPr/>
            <p:nvPr/>
          </p:nvSpPr>
          <p:spPr>
            <a:xfrm>
              <a:off x="7651000"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9" name="Google Shape;579;p83"/>
            <p:cNvSpPr/>
            <p:nvPr/>
          </p:nvSpPr>
          <p:spPr>
            <a:xfrm>
              <a:off x="8486688" y="3424100"/>
              <a:ext cx="696000" cy="696000"/>
            </a:xfrm>
            <a:prstGeom prst="roundRect">
              <a:avLst>
                <a:gd fmla="val 16667" name="adj"/>
              </a:avLst>
            </a:prstGeom>
            <a:solidFill>
              <a:srgbClr val="3366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0" name="Google Shape;580;p83"/>
            <p:cNvSpPr/>
            <p:nvPr/>
          </p:nvSpPr>
          <p:spPr>
            <a:xfrm>
              <a:off x="9322375"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1" name="Google Shape;581;p83"/>
            <p:cNvSpPr/>
            <p:nvPr/>
          </p:nvSpPr>
          <p:spPr>
            <a:xfrm>
              <a:off x="10158063"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2" name="Google Shape;582;p83"/>
            <p:cNvSpPr/>
            <p:nvPr/>
          </p:nvSpPr>
          <p:spPr>
            <a:xfrm>
              <a:off x="10993750"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3" name="Google Shape;583;p83"/>
          <p:cNvGrpSpPr/>
          <p:nvPr/>
        </p:nvGrpSpPr>
        <p:grpSpPr>
          <a:xfrm>
            <a:off x="3977771" y="2244434"/>
            <a:ext cx="1748779" cy="301368"/>
            <a:chOff x="7651000" y="3424100"/>
            <a:chExt cx="4038750" cy="696000"/>
          </a:xfrm>
        </p:grpSpPr>
        <p:sp>
          <p:nvSpPr>
            <p:cNvPr id="584" name="Google Shape;584;p83"/>
            <p:cNvSpPr/>
            <p:nvPr/>
          </p:nvSpPr>
          <p:spPr>
            <a:xfrm>
              <a:off x="7651000"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5" name="Google Shape;585;p83"/>
            <p:cNvSpPr/>
            <p:nvPr/>
          </p:nvSpPr>
          <p:spPr>
            <a:xfrm>
              <a:off x="8486688"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6" name="Google Shape;586;p83"/>
            <p:cNvSpPr/>
            <p:nvPr/>
          </p:nvSpPr>
          <p:spPr>
            <a:xfrm>
              <a:off x="9322375" y="3424100"/>
              <a:ext cx="696000" cy="696000"/>
            </a:xfrm>
            <a:prstGeom prst="roundRect">
              <a:avLst>
                <a:gd fmla="val 16667" name="adj"/>
              </a:avLst>
            </a:prstGeom>
            <a:solidFill>
              <a:srgbClr val="3366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7" name="Google Shape;587;p83"/>
            <p:cNvSpPr/>
            <p:nvPr/>
          </p:nvSpPr>
          <p:spPr>
            <a:xfrm>
              <a:off x="10158063"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8" name="Google Shape;588;p83"/>
            <p:cNvSpPr/>
            <p:nvPr/>
          </p:nvSpPr>
          <p:spPr>
            <a:xfrm>
              <a:off x="10993750"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9" name="Google Shape;589;p83"/>
          <p:cNvGrpSpPr/>
          <p:nvPr/>
        </p:nvGrpSpPr>
        <p:grpSpPr>
          <a:xfrm>
            <a:off x="3977771" y="2681422"/>
            <a:ext cx="1748779" cy="301368"/>
            <a:chOff x="7651000" y="3424100"/>
            <a:chExt cx="4038750" cy="696000"/>
          </a:xfrm>
        </p:grpSpPr>
        <p:sp>
          <p:nvSpPr>
            <p:cNvPr id="590" name="Google Shape;590;p83"/>
            <p:cNvSpPr/>
            <p:nvPr/>
          </p:nvSpPr>
          <p:spPr>
            <a:xfrm>
              <a:off x="7651000"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1" name="Google Shape;591;p83"/>
            <p:cNvSpPr/>
            <p:nvPr/>
          </p:nvSpPr>
          <p:spPr>
            <a:xfrm>
              <a:off x="8486688"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2" name="Google Shape;592;p83"/>
            <p:cNvSpPr/>
            <p:nvPr/>
          </p:nvSpPr>
          <p:spPr>
            <a:xfrm>
              <a:off x="9322375"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3" name="Google Shape;593;p83"/>
            <p:cNvSpPr/>
            <p:nvPr/>
          </p:nvSpPr>
          <p:spPr>
            <a:xfrm>
              <a:off x="10158063" y="3424100"/>
              <a:ext cx="696000" cy="696000"/>
            </a:xfrm>
            <a:prstGeom prst="roundRect">
              <a:avLst>
                <a:gd fmla="val 16667" name="adj"/>
              </a:avLst>
            </a:prstGeom>
            <a:solidFill>
              <a:srgbClr val="3366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4" name="Google Shape;594;p83"/>
            <p:cNvSpPr/>
            <p:nvPr/>
          </p:nvSpPr>
          <p:spPr>
            <a:xfrm>
              <a:off x="10993750"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95" name="Google Shape;595;p83"/>
          <p:cNvGrpSpPr/>
          <p:nvPr/>
        </p:nvGrpSpPr>
        <p:grpSpPr>
          <a:xfrm>
            <a:off x="3977771" y="3118411"/>
            <a:ext cx="1748779" cy="301368"/>
            <a:chOff x="7651000" y="3424100"/>
            <a:chExt cx="4038750" cy="696000"/>
          </a:xfrm>
        </p:grpSpPr>
        <p:sp>
          <p:nvSpPr>
            <p:cNvPr id="596" name="Google Shape;596;p83"/>
            <p:cNvSpPr/>
            <p:nvPr/>
          </p:nvSpPr>
          <p:spPr>
            <a:xfrm>
              <a:off x="7651000"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7" name="Google Shape;597;p83"/>
            <p:cNvSpPr/>
            <p:nvPr/>
          </p:nvSpPr>
          <p:spPr>
            <a:xfrm>
              <a:off x="8486688"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8" name="Google Shape;598;p83"/>
            <p:cNvSpPr/>
            <p:nvPr/>
          </p:nvSpPr>
          <p:spPr>
            <a:xfrm>
              <a:off x="9322375"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9" name="Google Shape;599;p83"/>
            <p:cNvSpPr/>
            <p:nvPr/>
          </p:nvSpPr>
          <p:spPr>
            <a:xfrm>
              <a:off x="10158063"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0" name="Google Shape;600;p83"/>
            <p:cNvSpPr/>
            <p:nvPr/>
          </p:nvSpPr>
          <p:spPr>
            <a:xfrm>
              <a:off x="10993750" y="3424100"/>
              <a:ext cx="696000" cy="696000"/>
            </a:xfrm>
            <a:prstGeom prst="roundRect">
              <a:avLst>
                <a:gd fmla="val 16667" name="adj"/>
              </a:avLst>
            </a:prstGeom>
            <a:solidFill>
              <a:srgbClr val="3366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601" name="Google Shape;601;p83"/>
          <p:cNvSpPr/>
          <p:nvPr/>
        </p:nvSpPr>
        <p:spPr>
          <a:xfrm>
            <a:off x="3977775" y="954514"/>
            <a:ext cx="213000" cy="213000"/>
          </a:xfrm>
          <a:prstGeom prst="roundRect">
            <a:avLst>
              <a:gd fmla="val 16667" name="adj"/>
            </a:avLst>
          </a:prstGeom>
          <a:solidFill>
            <a:srgbClr val="3366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2" name="Google Shape;602;p83"/>
          <p:cNvSpPr/>
          <p:nvPr/>
        </p:nvSpPr>
        <p:spPr>
          <a:xfrm>
            <a:off x="5070420" y="954513"/>
            <a:ext cx="213000" cy="213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3" name="Google Shape;603;p83"/>
          <p:cNvSpPr txBox="1"/>
          <p:nvPr/>
        </p:nvSpPr>
        <p:spPr>
          <a:xfrm>
            <a:off x="4222225" y="937038"/>
            <a:ext cx="740400" cy="247800"/>
          </a:xfrm>
          <a:prstGeom prst="rect">
            <a:avLst/>
          </a:prstGeom>
          <a:noFill/>
          <a:ln>
            <a:noFill/>
          </a:ln>
        </p:spPr>
        <p:txBody>
          <a:bodyPr anchorCtr="0" anchor="t" bIns="45725" lIns="45725" spcFirstLastPara="1" rIns="45725" wrap="square" tIns="45725">
            <a:noAutofit/>
          </a:bodyPr>
          <a:lstStyle/>
          <a:p>
            <a:pPr indent="0" lvl="0" marL="0" rtl="0" algn="l">
              <a:lnSpc>
                <a:spcPct val="115000"/>
              </a:lnSpc>
              <a:spcBef>
                <a:spcPts val="0"/>
              </a:spcBef>
              <a:spcAft>
                <a:spcPts val="0"/>
              </a:spcAft>
              <a:buNone/>
            </a:pPr>
            <a:r>
              <a:rPr lang="en" sz="1000">
                <a:solidFill>
                  <a:schemeClr val="dk1"/>
                </a:solidFill>
                <a:latin typeface="Open Sans"/>
                <a:ea typeface="Open Sans"/>
                <a:cs typeface="Open Sans"/>
                <a:sym typeface="Open Sans"/>
              </a:rPr>
              <a:t>Validation</a:t>
            </a:r>
            <a:endParaRPr sz="1000">
              <a:solidFill>
                <a:schemeClr val="dk1"/>
              </a:solidFill>
              <a:latin typeface="Open Sans"/>
              <a:ea typeface="Open Sans"/>
              <a:cs typeface="Open Sans"/>
              <a:sym typeface="Open Sans"/>
            </a:endParaRPr>
          </a:p>
        </p:txBody>
      </p:sp>
      <p:sp>
        <p:nvSpPr>
          <p:cNvPr id="604" name="Google Shape;604;p83"/>
          <p:cNvSpPr txBox="1"/>
          <p:nvPr/>
        </p:nvSpPr>
        <p:spPr>
          <a:xfrm>
            <a:off x="5331063" y="937038"/>
            <a:ext cx="466500" cy="247800"/>
          </a:xfrm>
          <a:prstGeom prst="rect">
            <a:avLst/>
          </a:prstGeom>
          <a:noFill/>
          <a:ln>
            <a:noFill/>
          </a:ln>
        </p:spPr>
        <p:txBody>
          <a:bodyPr anchorCtr="0" anchor="t" bIns="45725" lIns="45725" spcFirstLastPara="1" rIns="45725" wrap="square" tIns="45725">
            <a:noAutofit/>
          </a:bodyPr>
          <a:lstStyle/>
          <a:p>
            <a:pPr indent="0" lvl="0" marL="0" rtl="0" algn="l">
              <a:lnSpc>
                <a:spcPct val="115000"/>
              </a:lnSpc>
              <a:spcBef>
                <a:spcPts val="0"/>
              </a:spcBef>
              <a:spcAft>
                <a:spcPts val="0"/>
              </a:spcAft>
              <a:buNone/>
            </a:pPr>
            <a:r>
              <a:rPr lang="en" sz="1000">
                <a:solidFill>
                  <a:schemeClr val="dk1"/>
                </a:solidFill>
                <a:latin typeface="Open Sans"/>
                <a:ea typeface="Open Sans"/>
                <a:cs typeface="Open Sans"/>
                <a:sym typeface="Open Sans"/>
              </a:rPr>
              <a:t>Train</a:t>
            </a:r>
            <a:endParaRPr sz="1000">
              <a:solidFill>
                <a:schemeClr val="dk1"/>
              </a:solidFill>
              <a:latin typeface="Open Sans"/>
              <a:ea typeface="Open Sans"/>
              <a:cs typeface="Open Sans"/>
              <a:sym typeface="Open Sans"/>
            </a:endParaRPr>
          </a:p>
        </p:txBody>
      </p:sp>
      <p:sp>
        <p:nvSpPr>
          <p:cNvPr id="605" name="Google Shape;605;p83"/>
          <p:cNvSpPr/>
          <p:nvPr/>
        </p:nvSpPr>
        <p:spPr>
          <a:xfrm>
            <a:off x="7099350" y="1737291"/>
            <a:ext cx="1388400" cy="796500"/>
          </a:xfrm>
          <a:prstGeom prst="roundRect">
            <a:avLst>
              <a:gd fmla="val 16667" name="adj"/>
            </a:avLst>
          </a:prstGeom>
          <a:solidFill>
            <a:srgbClr val="3C78D8"/>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solidFill>
                  <a:srgbClr val="FFFFFF"/>
                </a:solidFill>
                <a:latin typeface="Open Sans"/>
                <a:ea typeface="Open Sans"/>
                <a:cs typeface="Open Sans"/>
                <a:sym typeface="Open Sans"/>
              </a:rPr>
              <a:t>Model</a:t>
            </a:r>
            <a:endParaRPr sz="1300">
              <a:solidFill>
                <a:srgbClr val="FFFFFF"/>
              </a:solidFill>
              <a:latin typeface="Open Sans"/>
              <a:ea typeface="Open Sans"/>
              <a:cs typeface="Open Sans"/>
              <a:sym typeface="Open Sans"/>
            </a:endParaRPr>
          </a:p>
        </p:txBody>
      </p:sp>
      <p:sp>
        <p:nvSpPr>
          <p:cNvPr id="606" name="Google Shape;606;p83"/>
          <p:cNvSpPr/>
          <p:nvPr/>
        </p:nvSpPr>
        <p:spPr>
          <a:xfrm rot="5400000">
            <a:off x="7426100" y="2984585"/>
            <a:ext cx="8112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07" name="Google Shape;607;p83"/>
          <p:cNvSpPr/>
          <p:nvPr/>
        </p:nvSpPr>
        <p:spPr>
          <a:xfrm>
            <a:off x="7099350" y="3792866"/>
            <a:ext cx="1388400" cy="796500"/>
          </a:xfrm>
          <a:prstGeom prst="roundRect">
            <a:avLst>
              <a:gd fmla="val 16667" name="adj"/>
            </a:avLst>
          </a:prstGeom>
          <a:solidFill>
            <a:schemeClr val="accent4"/>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400">
                <a:solidFill>
                  <a:srgbClr val="FFFFFF"/>
                </a:solidFill>
                <a:latin typeface="Open Sans"/>
                <a:ea typeface="Open Sans"/>
                <a:cs typeface="Open Sans"/>
                <a:sym typeface="Open Sans"/>
              </a:rPr>
              <a:t>Evaluate</a:t>
            </a:r>
            <a:endParaRPr sz="1400">
              <a:solidFill>
                <a:srgbClr val="FFFFFF"/>
              </a:solidFill>
              <a:latin typeface="Open Sans"/>
              <a:ea typeface="Open Sans"/>
              <a:cs typeface="Open Sans"/>
              <a:sym typeface="Open Sans"/>
            </a:endParaRPr>
          </a:p>
          <a:p>
            <a:pPr indent="0" lvl="0" marL="0" rtl="0" algn="ctr">
              <a:spcBef>
                <a:spcPts val="0"/>
              </a:spcBef>
              <a:spcAft>
                <a:spcPts val="0"/>
              </a:spcAft>
              <a:buNone/>
            </a:pPr>
            <a:r>
              <a:rPr lang="en" sz="1400">
                <a:solidFill>
                  <a:srgbClr val="FFFFFF"/>
                </a:solidFill>
                <a:latin typeface="Open Sans"/>
                <a:ea typeface="Open Sans"/>
                <a:cs typeface="Open Sans"/>
                <a:sym typeface="Open Sans"/>
              </a:rPr>
              <a:t>Model</a:t>
            </a:r>
            <a:endParaRPr sz="1400">
              <a:solidFill>
                <a:srgbClr val="FFFFFF"/>
              </a:solidFill>
              <a:latin typeface="Open Sans"/>
              <a:ea typeface="Open Sans"/>
              <a:cs typeface="Open Sans"/>
              <a:sym typeface="Open Sans"/>
            </a:endParaRPr>
          </a:p>
        </p:txBody>
      </p:sp>
      <p:sp>
        <p:nvSpPr>
          <p:cNvPr id="608" name="Google Shape;608;p83"/>
          <p:cNvSpPr/>
          <p:nvPr/>
        </p:nvSpPr>
        <p:spPr>
          <a:xfrm>
            <a:off x="3917938" y="4103400"/>
            <a:ext cx="2772600" cy="288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09" name="Google Shape;609;p83"/>
          <p:cNvSpPr txBox="1"/>
          <p:nvPr/>
        </p:nvSpPr>
        <p:spPr>
          <a:xfrm>
            <a:off x="7000613" y="1085906"/>
            <a:ext cx="1616100" cy="510000"/>
          </a:xfrm>
          <a:prstGeom prst="rect">
            <a:avLst/>
          </a:prstGeom>
          <a:noFill/>
          <a:ln>
            <a:noFill/>
          </a:ln>
        </p:spPr>
        <p:txBody>
          <a:bodyPr anchorCtr="0" anchor="t" bIns="45725" lIns="45725" spcFirstLastPara="1" rIns="45725" wrap="square" tIns="45725">
            <a:noAutofit/>
          </a:bodyPr>
          <a:lstStyle/>
          <a:p>
            <a:pPr indent="0" lvl="0" marL="0" rtl="0" algn="l">
              <a:lnSpc>
                <a:spcPct val="115000"/>
              </a:lnSpc>
              <a:spcBef>
                <a:spcPts val="0"/>
              </a:spcBef>
              <a:spcAft>
                <a:spcPts val="0"/>
              </a:spcAft>
              <a:buNone/>
            </a:pPr>
            <a:r>
              <a:rPr lang="en" sz="1200">
                <a:solidFill>
                  <a:schemeClr val="dk1"/>
                </a:solidFill>
                <a:latin typeface="Open Sans"/>
                <a:ea typeface="Open Sans"/>
                <a:cs typeface="Open Sans"/>
                <a:sym typeface="Open Sans"/>
              </a:rPr>
              <a:t>Select best model after cross validation</a:t>
            </a:r>
            <a:endParaRPr sz="1200">
              <a:latin typeface="Open Sans"/>
              <a:ea typeface="Open Sans"/>
              <a:cs typeface="Open Sans"/>
              <a:sym typeface="Open Sans"/>
            </a:endParaRPr>
          </a:p>
        </p:txBody>
      </p:sp>
      <p:sp>
        <p:nvSpPr>
          <p:cNvPr id="610" name="Google Shape;610;p83"/>
          <p:cNvSpPr/>
          <p:nvPr/>
        </p:nvSpPr>
        <p:spPr>
          <a:xfrm>
            <a:off x="6254085" y="1991091"/>
            <a:ext cx="625200" cy="288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11" name="Google Shape;611;p83"/>
          <p:cNvSpPr txBox="1"/>
          <p:nvPr/>
        </p:nvSpPr>
        <p:spPr>
          <a:xfrm>
            <a:off x="4146687" y="4429375"/>
            <a:ext cx="2320500" cy="510000"/>
          </a:xfrm>
          <a:prstGeom prst="rect">
            <a:avLst/>
          </a:prstGeom>
          <a:noFill/>
          <a:ln>
            <a:noFill/>
          </a:ln>
        </p:spPr>
        <p:txBody>
          <a:bodyPr anchorCtr="0" anchor="t" bIns="45725" lIns="45725" spcFirstLastPara="1" rIns="45725" wrap="square" tIns="45725">
            <a:noAutofit/>
          </a:bodyPr>
          <a:lstStyle/>
          <a:p>
            <a:pPr indent="0" lvl="0" marL="0" rtl="0" algn="l">
              <a:lnSpc>
                <a:spcPct val="115000"/>
              </a:lnSpc>
              <a:spcBef>
                <a:spcPts val="0"/>
              </a:spcBef>
              <a:spcAft>
                <a:spcPts val="0"/>
              </a:spcAft>
              <a:buNone/>
            </a:pPr>
            <a:r>
              <a:rPr lang="en" sz="1200">
                <a:solidFill>
                  <a:schemeClr val="dk1"/>
                </a:solidFill>
                <a:latin typeface="Open Sans"/>
                <a:ea typeface="Open Sans"/>
                <a:cs typeface="Open Sans"/>
                <a:sym typeface="Open Sans"/>
              </a:rPr>
              <a:t>Test data is used, after we optimize the model</a:t>
            </a:r>
            <a:endParaRPr sz="1200">
              <a:solidFill>
                <a:schemeClr val="dk1"/>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4"/>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Optimization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8"/>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Intro to Machine Learning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5"/>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optimization ?</a:t>
            </a:r>
            <a:endParaRPr/>
          </a:p>
        </p:txBody>
      </p:sp>
      <p:sp>
        <p:nvSpPr>
          <p:cNvPr id="622" name="Google Shape;622;p85"/>
          <p:cNvSpPr txBox="1"/>
          <p:nvPr>
            <p:ph idx="1" type="body"/>
          </p:nvPr>
        </p:nvSpPr>
        <p:spPr>
          <a:xfrm>
            <a:off x="311700" y="928100"/>
            <a:ext cx="3784800" cy="3549900"/>
          </a:xfrm>
          <a:prstGeom prst="rect">
            <a:avLst/>
          </a:prstGeom>
        </p:spPr>
        <p:txBody>
          <a:bodyPr anchorCtr="0" anchor="t" bIns="91425" lIns="91425" spcFirstLastPara="1" rIns="91425" wrap="square" tIns="91425">
            <a:noAutofit/>
          </a:bodyPr>
          <a:lstStyle/>
          <a:p>
            <a:pPr indent="-203200" lvl="0" marL="228600" rtl="0" algn="l">
              <a:spcBef>
                <a:spcPts val="0"/>
              </a:spcBef>
              <a:spcAft>
                <a:spcPts val="0"/>
              </a:spcAft>
              <a:buSzPts val="1400"/>
              <a:buChar char="●"/>
            </a:pPr>
            <a:r>
              <a:rPr lang="en"/>
              <a:t>Optimization is the process of finding the global minima of a function through an iterative method.</a:t>
            </a:r>
            <a:endParaRPr/>
          </a:p>
          <a:p>
            <a:pPr indent="-203200" lvl="0" marL="228600" rtl="0" algn="l">
              <a:spcBef>
                <a:spcPts val="500"/>
              </a:spcBef>
              <a:spcAft>
                <a:spcPts val="500"/>
              </a:spcAft>
              <a:buSzPts val="1400"/>
              <a:buChar char="●"/>
            </a:pPr>
            <a:r>
              <a:rPr lang="en"/>
              <a:t>To achieve that, you calculate the gradient and take a step in the direction that the gradient points “down”</a:t>
            </a:r>
            <a:endParaRPr/>
          </a:p>
        </p:txBody>
      </p:sp>
      <p:sp>
        <p:nvSpPr>
          <p:cNvPr id="623" name="Google Shape;623;p85"/>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624" name="Google Shape;624;p85"/>
          <p:cNvPicPr preferRelativeResize="0"/>
          <p:nvPr/>
        </p:nvPicPr>
        <p:blipFill rotWithShape="1">
          <a:blip r:embed="rId3">
            <a:alphaModFix/>
          </a:blip>
          <a:srcRect b="1448" l="0" r="1545" t="0"/>
          <a:stretch/>
        </p:blipFill>
        <p:spPr>
          <a:xfrm>
            <a:off x="4140200" y="1016350"/>
            <a:ext cx="4501164" cy="3379138"/>
          </a:xfrm>
          <a:prstGeom prst="rect">
            <a:avLst/>
          </a:prstGeom>
          <a:noFill/>
          <a:ln>
            <a:noFill/>
          </a:ln>
        </p:spPr>
      </p:pic>
      <p:cxnSp>
        <p:nvCxnSpPr>
          <p:cNvPr id="625" name="Google Shape;625;p85"/>
          <p:cNvCxnSpPr/>
          <p:nvPr/>
        </p:nvCxnSpPr>
        <p:spPr>
          <a:xfrm flipH="1" rot="10800000">
            <a:off x="6454313" y="2343725"/>
            <a:ext cx="940500" cy="876300"/>
          </a:xfrm>
          <a:prstGeom prst="straightConnector1">
            <a:avLst/>
          </a:prstGeom>
          <a:noFill/>
          <a:ln cap="flat" cmpd="sng" w="14300">
            <a:solidFill>
              <a:srgbClr val="FF0000"/>
            </a:solidFill>
            <a:prstDash val="solid"/>
            <a:round/>
            <a:headEnd len="med" w="med" type="none"/>
            <a:tailEnd len="med" w="med" type="none"/>
          </a:ln>
        </p:spPr>
      </p:cxnSp>
      <p:sp>
        <p:nvSpPr>
          <p:cNvPr id="626" name="Google Shape;626;p85"/>
          <p:cNvSpPr txBox="1"/>
          <p:nvPr/>
        </p:nvSpPr>
        <p:spPr>
          <a:xfrm>
            <a:off x="8170650" y="4798388"/>
            <a:ext cx="513000" cy="1140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4"/>
              </a:rPr>
              <a:t>Source</a:t>
            </a:r>
            <a:endParaRPr sz="700">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6"/>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the local minimum</a:t>
            </a:r>
            <a:endParaRPr/>
          </a:p>
        </p:txBody>
      </p:sp>
      <p:sp>
        <p:nvSpPr>
          <p:cNvPr id="632" name="Google Shape;632;p86"/>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633" name="Google Shape;633;p86"/>
          <p:cNvPicPr preferRelativeResize="0"/>
          <p:nvPr/>
        </p:nvPicPr>
        <p:blipFill>
          <a:blip r:embed="rId3">
            <a:alphaModFix/>
          </a:blip>
          <a:stretch>
            <a:fillRect/>
          </a:stretch>
        </p:blipFill>
        <p:spPr>
          <a:xfrm>
            <a:off x="1685925" y="1073400"/>
            <a:ext cx="5945274" cy="3371950"/>
          </a:xfrm>
          <a:prstGeom prst="rect">
            <a:avLst/>
          </a:prstGeom>
          <a:noFill/>
          <a:ln>
            <a:noFill/>
          </a:ln>
        </p:spPr>
      </p:pic>
      <p:sp>
        <p:nvSpPr>
          <p:cNvPr id="634" name="Google Shape;634;p86"/>
          <p:cNvSpPr txBox="1"/>
          <p:nvPr/>
        </p:nvSpPr>
        <p:spPr>
          <a:xfrm>
            <a:off x="7706600" y="4804688"/>
            <a:ext cx="1018800" cy="2538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4"/>
              </a:rPr>
              <a:t>Source</a:t>
            </a:r>
            <a:endParaRPr sz="700">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7"/>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all functions are 2D</a:t>
            </a:r>
            <a:endParaRPr/>
          </a:p>
        </p:txBody>
      </p:sp>
      <p:sp>
        <p:nvSpPr>
          <p:cNvPr id="640" name="Google Shape;640;p87"/>
          <p:cNvSpPr txBox="1"/>
          <p:nvPr>
            <p:ph idx="1" type="body"/>
          </p:nvPr>
        </p:nvSpPr>
        <p:spPr>
          <a:xfrm>
            <a:off x="311700" y="928100"/>
            <a:ext cx="3449700" cy="20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the time, we don’t have 2D functions that we can calculate the minima  with analytic solutions.</a:t>
            </a:r>
            <a:endParaRPr/>
          </a:p>
          <a:p>
            <a:pPr indent="0" lvl="0" marL="0" rtl="0" algn="l">
              <a:spcBef>
                <a:spcPts val="1600"/>
              </a:spcBef>
              <a:spcAft>
                <a:spcPts val="1600"/>
              </a:spcAft>
              <a:buNone/>
            </a:pPr>
            <a:r>
              <a:rPr lang="en"/>
              <a:t>But we have complex functions and finding the global minima can be quite complex.</a:t>
            </a:r>
            <a:endParaRPr/>
          </a:p>
        </p:txBody>
      </p:sp>
      <p:sp>
        <p:nvSpPr>
          <p:cNvPr id="641" name="Google Shape;641;p87"/>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642" name="Google Shape;642;p87"/>
          <p:cNvPicPr preferRelativeResize="0"/>
          <p:nvPr/>
        </p:nvPicPr>
        <p:blipFill>
          <a:blip r:embed="rId3">
            <a:alphaModFix/>
          </a:blip>
          <a:stretch>
            <a:fillRect/>
          </a:stretch>
        </p:blipFill>
        <p:spPr>
          <a:xfrm>
            <a:off x="3465850" y="928100"/>
            <a:ext cx="4869346" cy="3666325"/>
          </a:xfrm>
          <a:prstGeom prst="rect">
            <a:avLst/>
          </a:prstGeom>
          <a:noFill/>
          <a:ln>
            <a:noFill/>
          </a:ln>
        </p:spPr>
      </p:pic>
      <p:sp>
        <p:nvSpPr>
          <p:cNvPr id="643" name="Google Shape;643;p87"/>
          <p:cNvSpPr txBox="1"/>
          <p:nvPr/>
        </p:nvSpPr>
        <p:spPr>
          <a:xfrm>
            <a:off x="7888000" y="4786313"/>
            <a:ext cx="790800" cy="214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4"/>
              </a:rPr>
              <a:t>Source</a:t>
            </a:r>
            <a:endParaRPr sz="700">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8"/>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minimizing the loss/cost function</a:t>
            </a:r>
            <a:endParaRPr/>
          </a:p>
        </p:txBody>
      </p:sp>
      <p:sp>
        <p:nvSpPr>
          <p:cNvPr id="649" name="Google Shape;649;p88"/>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
        <p:nvSpPr>
          <p:cNvPr id="650" name="Google Shape;650;p88"/>
          <p:cNvSpPr txBox="1"/>
          <p:nvPr/>
        </p:nvSpPr>
        <p:spPr>
          <a:xfrm>
            <a:off x="7540013" y="4768838"/>
            <a:ext cx="1097100" cy="249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3"/>
              </a:rPr>
              <a:t>Source</a:t>
            </a:r>
            <a:endParaRPr sz="700">
              <a:latin typeface="Open Sans"/>
              <a:ea typeface="Open Sans"/>
              <a:cs typeface="Open Sans"/>
              <a:sym typeface="Open Sans"/>
            </a:endParaRPr>
          </a:p>
        </p:txBody>
      </p:sp>
      <p:sp>
        <p:nvSpPr>
          <p:cNvPr id="651" name="Google Shape;651;p88"/>
          <p:cNvSpPr/>
          <p:nvPr/>
        </p:nvSpPr>
        <p:spPr>
          <a:xfrm>
            <a:off x="2527263" y="1773725"/>
            <a:ext cx="1615500" cy="7965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solidFill>
                  <a:srgbClr val="FFFFFF"/>
                </a:solidFill>
                <a:latin typeface="Open Sans"/>
                <a:ea typeface="Open Sans"/>
                <a:cs typeface="Open Sans"/>
                <a:sym typeface="Open Sans"/>
              </a:rPr>
              <a:t>Machine Learning Model</a:t>
            </a:r>
            <a:endParaRPr sz="1300">
              <a:solidFill>
                <a:srgbClr val="FFFFFF"/>
              </a:solidFill>
              <a:latin typeface="Open Sans"/>
              <a:ea typeface="Open Sans"/>
              <a:cs typeface="Open Sans"/>
              <a:sym typeface="Open Sans"/>
            </a:endParaRPr>
          </a:p>
        </p:txBody>
      </p:sp>
      <p:cxnSp>
        <p:nvCxnSpPr>
          <p:cNvPr id="652" name="Google Shape;652;p88"/>
          <p:cNvCxnSpPr/>
          <p:nvPr/>
        </p:nvCxnSpPr>
        <p:spPr>
          <a:xfrm>
            <a:off x="1423725" y="2171525"/>
            <a:ext cx="790500" cy="300"/>
          </a:xfrm>
          <a:prstGeom prst="curvedConnector3">
            <a:avLst>
              <a:gd fmla="val 50000" name="adj1"/>
            </a:avLst>
          </a:prstGeom>
          <a:noFill/>
          <a:ln cap="flat" cmpd="sng" w="38100">
            <a:solidFill>
              <a:srgbClr val="595959"/>
            </a:solidFill>
            <a:prstDash val="solid"/>
            <a:round/>
            <a:headEnd len="med" w="med" type="none"/>
            <a:tailEnd len="med" w="med" type="triangle"/>
          </a:ln>
        </p:spPr>
      </p:cxnSp>
      <p:sp>
        <p:nvSpPr>
          <p:cNvPr id="653" name="Google Shape;653;p88"/>
          <p:cNvSpPr txBox="1"/>
          <p:nvPr/>
        </p:nvSpPr>
        <p:spPr>
          <a:xfrm>
            <a:off x="906313" y="2025725"/>
            <a:ext cx="422400" cy="292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300">
                <a:solidFill>
                  <a:schemeClr val="dk1"/>
                </a:solidFill>
                <a:latin typeface="Open Sans"/>
                <a:ea typeface="Open Sans"/>
                <a:cs typeface="Open Sans"/>
                <a:sym typeface="Open Sans"/>
              </a:rPr>
              <a:t>x</a:t>
            </a:r>
            <a:endParaRPr sz="1300">
              <a:solidFill>
                <a:schemeClr val="dk1"/>
              </a:solidFill>
              <a:latin typeface="Open Sans"/>
              <a:ea typeface="Open Sans"/>
              <a:cs typeface="Open Sans"/>
              <a:sym typeface="Open Sans"/>
            </a:endParaRPr>
          </a:p>
        </p:txBody>
      </p:sp>
      <p:cxnSp>
        <p:nvCxnSpPr>
          <p:cNvPr id="654" name="Google Shape;654;p88"/>
          <p:cNvCxnSpPr/>
          <p:nvPr/>
        </p:nvCxnSpPr>
        <p:spPr>
          <a:xfrm>
            <a:off x="4443450" y="2171825"/>
            <a:ext cx="790500" cy="300"/>
          </a:xfrm>
          <a:prstGeom prst="curvedConnector3">
            <a:avLst>
              <a:gd fmla="val 50000" name="adj1"/>
            </a:avLst>
          </a:prstGeom>
          <a:noFill/>
          <a:ln cap="flat" cmpd="sng" w="38100">
            <a:solidFill>
              <a:srgbClr val="595959"/>
            </a:solidFill>
            <a:prstDash val="solid"/>
            <a:round/>
            <a:headEnd len="med" w="med" type="none"/>
            <a:tailEnd len="med" w="med" type="triangle"/>
          </a:ln>
        </p:spPr>
      </p:cxnSp>
      <p:sp>
        <p:nvSpPr>
          <p:cNvPr id="655" name="Google Shape;655;p88"/>
          <p:cNvSpPr txBox="1"/>
          <p:nvPr/>
        </p:nvSpPr>
        <p:spPr>
          <a:xfrm>
            <a:off x="5456338" y="1805568"/>
            <a:ext cx="422400" cy="292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300">
                <a:solidFill>
                  <a:schemeClr val="dk1"/>
                </a:solidFill>
                <a:latin typeface="Open Sans"/>
                <a:ea typeface="Open Sans"/>
                <a:cs typeface="Open Sans"/>
                <a:sym typeface="Open Sans"/>
              </a:rPr>
              <a:t>Y</a:t>
            </a:r>
            <a:endParaRPr sz="1300">
              <a:solidFill>
                <a:schemeClr val="dk1"/>
              </a:solidFill>
              <a:latin typeface="Open Sans"/>
              <a:ea typeface="Open Sans"/>
              <a:cs typeface="Open Sans"/>
              <a:sym typeface="Open Sans"/>
            </a:endParaRPr>
          </a:p>
        </p:txBody>
      </p:sp>
      <p:sp>
        <p:nvSpPr>
          <p:cNvPr id="656" name="Google Shape;656;p88"/>
          <p:cNvSpPr txBox="1"/>
          <p:nvPr/>
        </p:nvSpPr>
        <p:spPr>
          <a:xfrm>
            <a:off x="5456338" y="2300493"/>
            <a:ext cx="422400" cy="292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300">
                <a:solidFill>
                  <a:schemeClr val="dk1"/>
                </a:solidFill>
                <a:latin typeface="Open Sans"/>
                <a:ea typeface="Open Sans"/>
                <a:cs typeface="Open Sans"/>
                <a:sym typeface="Open Sans"/>
              </a:rPr>
              <a:t>Y’</a:t>
            </a:r>
            <a:endParaRPr sz="1300">
              <a:solidFill>
                <a:schemeClr val="dk1"/>
              </a:solidFill>
              <a:latin typeface="Open Sans"/>
              <a:ea typeface="Open Sans"/>
              <a:cs typeface="Open Sans"/>
              <a:sym typeface="Open Sans"/>
            </a:endParaRPr>
          </a:p>
        </p:txBody>
      </p:sp>
      <p:sp>
        <p:nvSpPr>
          <p:cNvPr id="657" name="Google Shape;657;p88"/>
          <p:cNvSpPr txBox="1"/>
          <p:nvPr/>
        </p:nvSpPr>
        <p:spPr>
          <a:xfrm>
            <a:off x="6072063" y="1805568"/>
            <a:ext cx="15537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solidFill>
                  <a:schemeClr val="dk1"/>
                </a:solidFill>
                <a:latin typeface="Open Sans"/>
                <a:ea typeface="Open Sans"/>
                <a:cs typeface="Open Sans"/>
                <a:sym typeface="Open Sans"/>
              </a:rPr>
              <a:t>Actual Output</a:t>
            </a:r>
            <a:endParaRPr sz="1300">
              <a:solidFill>
                <a:schemeClr val="dk1"/>
              </a:solidFill>
              <a:latin typeface="Open Sans"/>
              <a:ea typeface="Open Sans"/>
              <a:cs typeface="Open Sans"/>
              <a:sym typeface="Open Sans"/>
            </a:endParaRPr>
          </a:p>
        </p:txBody>
      </p:sp>
      <p:sp>
        <p:nvSpPr>
          <p:cNvPr id="658" name="Google Shape;658;p88"/>
          <p:cNvSpPr txBox="1"/>
          <p:nvPr/>
        </p:nvSpPr>
        <p:spPr>
          <a:xfrm>
            <a:off x="6072063" y="2300493"/>
            <a:ext cx="15537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solidFill>
                  <a:schemeClr val="dk1"/>
                </a:solidFill>
                <a:latin typeface="Open Sans"/>
                <a:ea typeface="Open Sans"/>
                <a:cs typeface="Open Sans"/>
                <a:sym typeface="Open Sans"/>
              </a:rPr>
              <a:t>Predicted Output</a:t>
            </a:r>
            <a:endParaRPr sz="1300">
              <a:solidFill>
                <a:schemeClr val="dk1"/>
              </a:solidFill>
              <a:latin typeface="Open Sans"/>
              <a:ea typeface="Open Sans"/>
              <a:cs typeface="Open Sans"/>
              <a:sym typeface="Open Sans"/>
            </a:endParaRPr>
          </a:p>
        </p:txBody>
      </p:sp>
      <p:sp>
        <p:nvSpPr>
          <p:cNvPr id="659" name="Google Shape;659;p88"/>
          <p:cNvSpPr txBox="1"/>
          <p:nvPr>
            <p:ph idx="1" type="body"/>
          </p:nvPr>
        </p:nvSpPr>
        <p:spPr>
          <a:xfrm>
            <a:off x="311700" y="928100"/>
            <a:ext cx="8520600" cy="63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a known set of inputs and their corresponding outputs, a machine learning model tries to make predictions for a new set of input(s).</a:t>
            </a:r>
            <a:endParaRPr/>
          </a:p>
          <a:p>
            <a:pPr indent="0" lvl="0" marL="0" rtl="0" algn="l">
              <a:spcBef>
                <a:spcPts val="1600"/>
              </a:spcBef>
              <a:spcAft>
                <a:spcPts val="1600"/>
              </a:spcAft>
              <a:buNone/>
            </a:pPr>
            <a:r>
              <a:t/>
            </a:r>
            <a:endParaRPr/>
          </a:p>
        </p:txBody>
      </p:sp>
      <p:sp>
        <p:nvSpPr>
          <p:cNvPr id="660" name="Google Shape;660;p88"/>
          <p:cNvSpPr txBox="1"/>
          <p:nvPr>
            <p:ph idx="1" type="body"/>
          </p:nvPr>
        </p:nvSpPr>
        <p:spPr>
          <a:xfrm>
            <a:off x="381088" y="2909463"/>
            <a:ext cx="7441200" cy="8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Error would be the difference between the two predictions</a:t>
            </a:r>
            <a:endParaRPr/>
          </a:p>
          <a:p>
            <a:pPr indent="0" lvl="0" marL="0" rtl="0" algn="ctr">
              <a:spcBef>
                <a:spcPts val="1600"/>
              </a:spcBef>
              <a:spcAft>
                <a:spcPts val="1600"/>
              </a:spcAft>
              <a:buNone/>
            </a:pPr>
            <a:r>
              <a:rPr b="1" lang="en"/>
              <a:t>Error = Y’(Predicted) - Y(</a:t>
            </a:r>
            <a:r>
              <a:rPr b="1" lang="en">
                <a:solidFill>
                  <a:schemeClr val="dk1"/>
                </a:solidFill>
              </a:rPr>
              <a:t>Actual) + a * Sum |bi|</a:t>
            </a:r>
            <a:endParaRPr b="1"/>
          </a:p>
        </p:txBody>
      </p:sp>
      <p:sp>
        <p:nvSpPr>
          <p:cNvPr id="661" name="Google Shape;661;p88"/>
          <p:cNvSpPr txBox="1"/>
          <p:nvPr>
            <p:ph idx="1" type="body"/>
          </p:nvPr>
        </p:nvSpPr>
        <p:spPr>
          <a:xfrm>
            <a:off x="457288" y="3774813"/>
            <a:ext cx="8062500" cy="86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Loss/Cost function computes the error for a single training example: basically tells us how good our model is at making predictions for a given value of m and b in </a:t>
            </a:r>
            <a:r>
              <a:rPr b="1" lang="en"/>
              <a:t>Y = mX + b</a:t>
            </a:r>
            <a:r>
              <a:rPr lang="en"/>
              <a:t> where m is the slope and b is its intercept on the Y-axis.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9"/>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Minimizing the cost function</a:t>
            </a:r>
            <a:endParaRPr/>
          </a:p>
        </p:txBody>
      </p:sp>
      <p:sp>
        <p:nvSpPr>
          <p:cNvPr id="667" name="Google Shape;667;p89"/>
          <p:cNvSpPr txBox="1"/>
          <p:nvPr>
            <p:ph idx="1" type="body"/>
          </p:nvPr>
        </p:nvSpPr>
        <p:spPr>
          <a:xfrm>
            <a:off x="502200" y="928100"/>
            <a:ext cx="3536700" cy="696600"/>
          </a:xfrm>
          <a:prstGeom prst="rect">
            <a:avLst/>
          </a:prstGeom>
        </p:spPr>
        <p:txBody>
          <a:bodyPr anchorCtr="0" anchor="t" bIns="91425" lIns="91425" spcFirstLastPara="1" rIns="91425" wrap="square" tIns="91425">
            <a:noAutofit/>
          </a:bodyPr>
          <a:lstStyle/>
          <a:p>
            <a:pPr indent="-203200" lvl="0" marL="228600" rtl="0" algn="l">
              <a:spcBef>
                <a:spcPts val="0"/>
              </a:spcBef>
              <a:spcAft>
                <a:spcPts val="0"/>
              </a:spcAft>
              <a:buSzPts val="1400"/>
              <a:buChar char="●"/>
            </a:pPr>
            <a:r>
              <a:rPr lang="en"/>
              <a:t>In the case we take the MSE, our cost  function is a parabola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500"/>
              </a:spcAft>
              <a:buNone/>
            </a:pPr>
            <a:r>
              <a:t/>
            </a:r>
            <a:endParaRPr/>
          </a:p>
        </p:txBody>
      </p:sp>
      <p:sp>
        <p:nvSpPr>
          <p:cNvPr id="668" name="Google Shape;668;p89"/>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669" name="Google Shape;669;p89"/>
          <p:cNvPicPr preferRelativeResize="0"/>
          <p:nvPr/>
        </p:nvPicPr>
        <p:blipFill>
          <a:blip r:embed="rId3">
            <a:alphaModFix/>
          </a:blip>
          <a:stretch>
            <a:fillRect/>
          </a:stretch>
        </p:blipFill>
        <p:spPr>
          <a:xfrm>
            <a:off x="4108763" y="1031650"/>
            <a:ext cx="4537071" cy="3396737"/>
          </a:xfrm>
          <a:prstGeom prst="rect">
            <a:avLst/>
          </a:prstGeom>
          <a:noFill/>
          <a:ln>
            <a:noFill/>
          </a:ln>
        </p:spPr>
      </p:pic>
      <p:sp>
        <p:nvSpPr>
          <p:cNvPr id="670" name="Google Shape;670;p89"/>
          <p:cNvSpPr txBox="1"/>
          <p:nvPr/>
        </p:nvSpPr>
        <p:spPr>
          <a:xfrm>
            <a:off x="7623038" y="4786313"/>
            <a:ext cx="1097100" cy="249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4"/>
              </a:rPr>
              <a:t>Source</a:t>
            </a:r>
            <a:endParaRPr sz="700">
              <a:latin typeface="Open Sans"/>
              <a:ea typeface="Open Sans"/>
              <a:cs typeface="Open Sans"/>
              <a:sym typeface="Open Sans"/>
            </a:endParaRPr>
          </a:p>
        </p:txBody>
      </p:sp>
      <p:sp>
        <p:nvSpPr>
          <p:cNvPr id="671" name="Google Shape;671;p89"/>
          <p:cNvSpPr/>
          <p:nvPr/>
        </p:nvSpPr>
        <p:spPr>
          <a:xfrm>
            <a:off x="5518825" y="4042013"/>
            <a:ext cx="728100" cy="200100"/>
          </a:xfrm>
          <a:prstGeom prst="rect">
            <a:avLst/>
          </a:prstGeom>
          <a:solidFill>
            <a:schemeClr val="lt1"/>
          </a:solidFill>
          <a:ln cap="flat" cmpd="sng" w="477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2" name="Google Shape;672;p89"/>
          <p:cNvSpPr txBox="1"/>
          <p:nvPr/>
        </p:nvSpPr>
        <p:spPr>
          <a:xfrm>
            <a:off x="5555475" y="4042013"/>
            <a:ext cx="1017600" cy="2154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800"/>
              <a:t>Global Minima</a:t>
            </a:r>
            <a:endParaRPr sz="800"/>
          </a:p>
        </p:txBody>
      </p:sp>
      <p:sp>
        <p:nvSpPr>
          <p:cNvPr id="673" name="Google Shape;673;p89"/>
          <p:cNvSpPr/>
          <p:nvPr/>
        </p:nvSpPr>
        <p:spPr>
          <a:xfrm>
            <a:off x="4013488" y="989300"/>
            <a:ext cx="867900" cy="291300"/>
          </a:xfrm>
          <a:prstGeom prst="rect">
            <a:avLst/>
          </a:prstGeom>
          <a:solidFill>
            <a:schemeClr val="lt1"/>
          </a:solidFill>
          <a:ln cap="flat" cmpd="sng" w="477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4" name="Google Shape;674;p89"/>
          <p:cNvSpPr txBox="1"/>
          <p:nvPr/>
        </p:nvSpPr>
        <p:spPr>
          <a:xfrm>
            <a:off x="4110075" y="1031650"/>
            <a:ext cx="756600" cy="3387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800"/>
              <a:t>Away from Global Minima</a:t>
            </a:r>
            <a:endParaRPr sz="800"/>
          </a:p>
        </p:txBody>
      </p:sp>
      <p:sp>
        <p:nvSpPr>
          <p:cNvPr id="675" name="Google Shape;675;p89"/>
          <p:cNvSpPr/>
          <p:nvPr/>
        </p:nvSpPr>
        <p:spPr>
          <a:xfrm>
            <a:off x="4054350" y="2365725"/>
            <a:ext cx="867900" cy="291300"/>
          </a:xfrm>
          <a:prstGeom prst="rect">
            <a:avLst/>
          </a:prstGeom>
          <a:solidFill>
            <a:schemeClr val="lt1"/>
          </a:solidFill>
          <a:ln cap="flat" cmpd="sng" w="477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6" name="Google Shape;676;p89"/>
          <p:cNvSpPr txBox="1"/>
          <p:nvPr/>
        </p:nvSpPr>
        <p:spPr>
          <a:xfrm>
            <a:off x="4165800" y="2333625"/>
            <a:ext cx="756600" cy="3387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800"/>
              <a:t>Toward Global Minima</a:t>
            </a:r>
            <a:endParaRPr sz="800"/>
          </a:p>
        </p:txBody>
      </p:sp>
      <p:sp>
        <p:nvSpPr>
          <p:cNvPr id="677" name="Google Shape;677;p89"/>
          <p:cNvSpPr txBox="1"/>
          <p:nvPr/>
        </p:nvSpPr>
        <p:spPr>
          <a:xfrm>
            <a:off x="502200" y="2734225"/>
            <a:ext cx="3447300" cy="1611000"/>
          </a:xfrm>
          <a:prstGeom prst="rect">
            <a:avLst/>
          </a:prstGeom>
          <a:noFill/>
          <a:ln>
            <a:noFill/>
          </a:ln>
        </p:spPr>
        <p:txBody>
          <a:bodyPr anchorCtr="0" anchor="t" bIns="45725" lIns="45725" spcFirstLastPara="1" rIns="45725" wrap="square" tIns="45725">
            <a:spAutoFit/>
          </a:bodyPr>
          <a:lstStyle/>
          <a:p>
            <a:pPr indent="-203200" lvl="0" marL="228600" rtl="0" algn="l">
              <a:lnSpc>
                <a:spcPct val="115000"/>
              </a:lnSpc>
              <a:spcBef>
                <a:spcPts val="0"/>
              </a:spcBef>
              <a:spcAft>
                <a:spcPts val="0"/>
              </a:spcAft>
              <a:buClr>
                <a:srgbClr val="303030"/>
              </a:buClr>
              <a:buSzPts val="1400"/>
              <a:buFont typeface="Open Sans"/>
              <a:buChar char="●"/>
            </a:pPr>
            <a:r>
              <a:rPr lang="en" sz="1400">
                <a:solidFill>
                  <a:srgbClr val="303030"/>
                </a:solidFill>
                <a:latin typeface="Open Sans"/>
                <a:ea typeface="Open Sans"/>
                <a:cs typeface="Open Sans"/>
                <a:sym typeface="Open Sans"/>
              </a:rPr>
              <a:t>So by calculating the gradient we want to move close to the local minima</a:t>
            </a:r>
            <a:endParaRPr sz="1400">
              <a:solidFill>
                <a:srgbClr val="303030"/>
              </a:solidFill>
              <a:latin typeface="Open Sans"/>
              <a:ea typeface="Open Sans"/>
              <a:cs typeface="Open Sans"/>
              <a:sym typeface="Open Sans"/>
            </a:endParaRPr>
          </a:p>
          <a:p>
            <a:pPr indent="-203200" lvl="0" marL="228600" rtl="0" algn="l">
              <a:lnSpc>
                <a:spcPct val="115000"/>
              </a:lnSpc>
              <a:spcBef>
                <a:spcPts val="500"/>
              </a:spcBef>
              <a:spcAft>
                <a:spcPts val="500"/>
              </a:spcAft>
              <a:buClr>
                <a:srgbClr val="303030"/>
              </a:buClr>
              <a:buSzPts val="1400"/>
              <a:buFont typeface="Open Sans"/>
              <a:buChar char="●"/>
            </a:pPr>
            <a:r>
              <a:rPr lang="en" sz="1400">
                <a:solidFill>
                  <a:srgbClr val="303030"/>
                </a:solidFill>
                <a:latin typeface="Open Sans"/>
                <a:ea typeface="Open Sans"/>
                <a:cs typeface="Open Sans"/>
                <a:sym typeface="Open Sans"/>
              </a:rPr>
              <a:t>The process of finding the local minima, it is called </a:t>
            </a:r>
            <a:r>
              <a:rPr b="1" lang="en" sz="1400">
                <a:solidFill>
                  <a:srgbClr val="303030"/>
                </a:solidFill>
                <a:latin typeface="Open Sans"/>
                <a:ea typeface="Open Sans"/>
                <a:cs typeface="Open Sans"/>
                <a:sym typeface="Open Sans"/>
              </a:rPr>
              <a:t>training </a:t>
            </a:r>
            <a:r>
              <a:rPr lang="en" sz="1400">
                <a:solidFill>
                  <a:srgbClr val="303030"/>
                </a:solidFill>
                <a:latin typeface="Open Sans"/>
                <a:ea typeface="Open Sans"/>
                <a:cs typeface="Open Sans"/>
                <a:sym typeface="Open Sans"/>
              </a:rPr>
              <a:t>our model</a:t>
            </a:r>
            <a:endParaRPr sz="700"/>
          </a:p>
        </p:txBody>
      </p:sp>
      <p:pic>
        <p:nvPicPr>
          <p:cNvPr id="678" name="Google Shape;678;p89"/>
          <p:cNvPicPr preferRelativeResize="0"/>
          <p:nvPr/>
        </p:nvPicPr>
        <p:blipFill>
          <a:blip r:embed="rId5">
            <a:alphaModFix/>
          </a:blip>
          <a:stretch>
            <a:fillRect/>
          </a:stretch>
        </p:blipFill>
        <p:spPr>
          <a:xfrm>
            <a:off x="1092800" y="1664325"/>
            <a:ext cx="1721857" cy="95428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0"/>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a:t>
            </a:r>
            <a:endParaRPr/>
          </a:p>
        </p:txBody>
      </p:sp>
      <p:sp>
        <p:nvSpPr>
          <p:cNvPr id="684" name="Google Shape;684;p90"/>
          <p:cNvSpPr txBox="1"/>
          <p:nvPr>
            <p:ph idx="1" type="body"/>
          </p:nvPr>
        </p:nvSpPr>
        <p:spPr>
          <a:xfrm>
            <a:off x="311700" y="928100"/>
            <a:ext cx="8520600" cy="42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Gradient descent is the optimization algorithm that we use to find the parameters of a model </a:t>
            </a:r>
            <a:endParaRPr/>
          </a:p>
        </p:txBody>
      </p:sp>
      <p:sp>
        <p:nvSpPr>
          <p:cNvPr id="685" name="Google Shape;685;p90"/>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686" name="Google Shape;686;p90"/>
          <p:cNvPicPr preferRelativeResize="0"/>
          <p:nvPr/>
        </p:nvPicPr>
        <p:blipFill>
          <a:blip r:embed="rId3">
            <a:alphaModFix/>
          </a:blip>
          <a:stretch>
            <a:fillRect/>
          </a:stretch>
        </p:blipFill>
        <p:spPr>
          <a:xfrm>
            <a:off x="2213400" y="1558475"/>
            <a:ext cx="4275825" cy="3129412"/>
          </a:xfrm>
          <a:prstGeom prst="rect">
            <a:avLst/>
          </a:prstGeom>
          <a:noFill/>
          <a:ln>
            <a:noFill/>
          </a:ln>
        </p:spPr>
      </p:pic>
      <p:cxnSp>
        <p:nvCxnSpPr>
          <p:cNvPr id="687" name="Google Shape;687;p90"/>
          <p:cNvCxnSpPr/>
          <p:nvPr/>
        </p:nvCxnSpPr>
        <p:spPr>
          <a:xfrm flipH="1" rot="10800000">
            <a:off x="3229313" y="1711450"/>
            <a:ext cx="2738100" cy="2342400"/>
          </a:xfrm>
          <a:prstGeom prst="straightConnector1">
            <a:avLst/>
          </a:prstGeom>
          <a:noFill/>
          <a:ln cap="flat" cmpd="sng" w="19050">
            <a:solidFill>
              <a:schemeClr val="dk2"/>
            </a:solidFill>
            <a:prstDash val="solid"/>
            <a:round/>
            <a:headEnd len="med" w="med" type="none"/>
            <a:tailEnd len="med" w="med" type="none"/>
          </a:ln>
        </p:spPr>
      </p:cxnSp>
      <p:cxnSp>
        <p:nvCxnSpPr>
          <p:cNvPr id="688" name="Google Shape;688;p90"/>
          <p:cNvCxnSpPr/>
          <p:nvPr/>
        </p:nvCxnSpPr>
        <p:spPr>
          <a:xfrm rot="10800000">
            <a:off x="5907963" y="1795650"/>
            <a:ext cx="1317900" cy="356100"/>
          </a:xfrm>
          <a:prstGeom prst="straightConnector1">
            <a:avLst/>
          </a:prstGeom>
          <a:noFill/>
          <a:ln cap="flat" cmpd="sng" w="19050">
            <a:solidFill>
              <a:schemeClr val="dk2"/>
            </a:solidFill>
            <a:prstDash val="solid"/>
            <a:round/>
            <a:headEnd len="med" w="med" type="none"/>
            <a:tailEnd len="med" w="med" type="triangle"/>
          </a:ln>
        </p:spPr>
      </p:cxnSp>
      <p:sp>
        <p:nvSpPr>
          <p:cNvPr id="689" name="Google Shape;689;p90"/>
          <p:cNvSpPr txBox="1"/>
          <p:nvPr/>
        </p:nvSpPr>
        <p:spPr>
          <a:xfrm>
            <a:off x="7225863" y="2002150"/>
            <a:ext cx="755100" cy="2922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400">
                <a:latin typeface="Open Sans"/>
                <a:ea typeface="Open Sans"/>
                <a:cs typeface="Open Sans"/>
                <a:sym typeface="Open Sans"/>
              </a:rPr>
              <a:t>Model</a:t>
            </a:r>
            <a:endParaRPr sz="1400">
              <a:latin typeface="Open Sans"/>
              <a:ea typeface="Open Sans"/>
              <a:cs typeface="Open Sans"/>
              <a:sym typeface="Open Sans"/>
            </a:endParaRPr>
          </a:p>
        </p:txBody>
      </p:sp>
      <p:sp>
        <p:nvSpPr>
          <p:cNvPr id="690" name="Google Shape;690;p90"/>
          <p:cNvSpPr txBox="1"/>
          <p:nvPr/>
        </p:nvSpPr>
        <p:spPr>
          <a:xfrm>
            <a:off x="7567675" y="4768838"/>
            <a:ext cx="1097100" cy="249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4"/>
              </a:rPr>
              <a:t>Source</a:t>
            </a:r>
            <a:endParaRPr sz="700">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1"/>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Gradient Descent</a:t>
            </a:r>
            <a:endParaRPr/>
          </a:p>
        </p:txBody>
      </p:sp>
      <p:sp>
        <p:nvSpPr>
          <p:cNvPr id="696" name="Google Shape;696;p91"/>
          <p:cNvSpPr txBox="1"/>
          <p:nvPr>
            <p:ph idx="1" type="body"/>
          </p:nvPr>
        </p:nvSpPr>
        <p:spPr>
          <a:xfrm>
            <a:off x="311700" y="928100"/>
            <a:ext cx="8520600" cy="3771000"/>
          </a:xfrm>
          <a:prstGeom prst="rect">
            <a:avLst/>
          </a:prstGeom>
        </p:spPr>
        <p:txBody>
          <a:bodyPr anchorCtr="0" anchor="t" bIns="91425" lIns="91425" spcFirstLastPara="1" rIns="91425" wrap="square" tIns="91425">
            <a:noAutofit/>
          </a:bodyPr>
          <a:lstStyle/>
          <a:p>
            <a:pPr indent="-203200" lvl="0" marL="228600" rtl="0" algn="l">
              <a:spcBef>
                <a:spcPts val="0"/>
              </a:spcBef>
              <a:spcAft>
                <a:spcPts val="0"/>
              </a:spcAft>
              <a:buSzPts val="1400"/>
              <a:buChar char="●"/>
            </a:pPr>
            <a:r>
              <a:rPr b="1" lang="en"/>
              <a:t>Batch Gradient Descent</a:t>
            </a:r>
            <a:r>
              <a:rPr lang="en"/>
              <a:t>: It processes all training examples in each epoch and in the end take the average gradient to update the parameters</a:t>
            </a:r>
            <a:endParaRPr/>
          </a:p>
          <a:p>
            <a:pPr indent="-203200" lvl="1" marL="457200" rtl="0" algn="l">
              <a:spcBef>
                <a:spcPts val="0"/>
              </a:spcBef>
              <a:spcAft>
                <a:spcPts val="0"/>
              </a:spcAft>
              <a:buSzPts val="1400"/>
              <a:buChar char="○"/>
            </a:pPr>
            <a:r>
              <a:rPr lang="en"/>
              <a:t>Pros: </a:t>
            </a:r>
            <a:endParaRPr/>
          </a:p>
          <a:p>
            <a:pPr indent="-203200" lvl="2" marL="685800" rtl="0" algn="l">
              <a:spcBef>
                <a:spcPts val="0"/>
              </a:spcBef>
              <a:spcAft>
                <a:spcPts val="0"/>
              </a:spcAft>
              <a:buSzPts val="1400"/>
              <a:buChar char="■"/>
            </a:pPr>
            <a:r>
              <a:rPr lang="en"/>
              <a:t>Stable convergence + more computationally efficient </a:t>
            </a:r>
            <a:endParaRPr/>
          </a:p>
          <a:p>
            <a:pPr indent="-203200" lvl="1" marL="457200" rtl="0" algn="l">
              <a:spcBef>
                <a:spcPts val="0"/>
              </a:spcBef>
              <a:spcAft>
                <a:spcPts val="0"/>
              </a:spcAft>
              <a:buSzPts val="1400"/>
              <a:buChar char="○"/>
            </a:pPr>
            <a:r>
              <a:rPr lang="en"/>
              <a:t>Cons: </a:t>
            </a:r>
            <a:endParaRPr/>
          </a:p>
          <a:p>
            <a:pPr indent="-203200" lvl="2" marL="685800" rtl="0" algn="l">
              <a:spcBef>
                <a:spcPts val="0"/>
              </a:spcBef>
              <a:spcAft>
                <a:spcPts val="0"/>
              </a:spcAft>
              <a:buSzPts val="1400"/>
              <a:buChar char="■"/>
            </a:pPr>
            <a:r>
              <a:rPr lang="en"/>
              <a:t>Can get stuck at local minima </a:t>
            </a:r>
            <a:endParaRPr/>
          </a:p>
          <a:p>
            <a:pPr indent="-203200" lvl="0" marL="228600" rtl="0" algn="l">
              <a:spcBef>
                <a:spcPts val="0"/>
              </a:spcBef>
              <a:spcAft>
                <a:spcPts val="0"/>
              </a:spcAft>
              <a:buSzPts val="1400"/>
              <a:buChar char="●"/>
            </a:pPr>
            <a:r>
              <a:rPr b="1" lang="en"/>
              <a:t>Stochastic Gradient Descent </a:t>
            </a:r>
            <a:r>
              <a:rPr lang="en"/>
              <a:t>: It processes one training example in each iteration and updates the parameters</a:t>
            </a:r>
            <a:endParaRPr/>
          </a:p>
          <a:p>
            <a:pPr indent="-203200" lvl="1" marL="457200" rtl="0" algn="l">
              <a:spcBef>
                <a:spcPts val="0"/>
              </a:spcBef>
              <a:spcAft>
                <a:spcPts val="0"/>
              </a:spcAft>
              <a:buSzPts val="1400"/>
              <a:buChar char="○"/>
            </a:pPr>
            <a:r>
              <a:rPr lang="en"/>
              <a:t>Pros: </a:t>
            </a:r>
            <a:endParaRPr/>
          </a:p>
          <a:p>
            <a:pPr indent="-203200" lvl="2" marL="685800" rtl="0" algn="l">
              <a:spcBef>
                <a:spcPts val="0"/>
              </a:spcBef>
              <a:spcAft>
                <a:spcPts val="0"/>
              </a:spcAft>
              <a:buSzPts val="1400"/>
              <a:buChar char="■"/>
            </a:pPr>
            <a:r>
              <a:rPr lang="en"/>
              <a:t>Can have faster convergence </a:t>
            </a:r>
            <a:endParaRPr/>
          </a:p>
          <a:p>
            <a:pPr indent="-203200" lvl="1" marL="457200" rtl="0" algn="l">
              <a:spcBef>
                <a:spcPts val="0"/>
              </a:spcBef>
              <a:spcAft>
                <a:spcPts val="0"/>
              </a:spcAft>
              <a:buSzPts val="1400"/>
              <a:buChar char="○"/>
            </a:pPr>
            <a:r>
              <a:rPr lang="en"/>
              <a:t>Cons: </a:t>
            </a:r>
            <a:endParaRPr/>
          </a:p>
          <a:p>
            <a:pPr indent="-203200" lvl="2" marL="685800" rtl="0" algn="l">
              <a:spcBef>
                <a:spcPts val="0"/>
              </a:spcBef>
              <a:spcAft>
                <a:spcPts val="0"/>
              </a:spcAft>
              <a:buSzPts val="1400"/>
              <a:buChar char="■"/>
            </a:pPr>
            <a:r>
              <a:rPr lang="en"/>
              <a:t>Computationally intensive and noisy gradients </a:t>
            </a:r>
            <a:endParaRPr/>
          </a:p>
          <a:p>
            <a:pPr indent="-203200" lvl="0" marL="228600" rtl="0" algn="l">
              <a:spcBef>
                <a:spcPts val="0"/>
              </a:spcBef>
              <a:spcAft>
                <a:spcPts val="0"/>
              </a:spcAft>
              <a:buSzPts val="1400"/>
              <a:buChar char="●"/>
            </a:pPr>
            <a:r>
              <a:rPr b="1" lang="en"/>
              <a:t>Mini batch Gradient Descent: </a:t>
            </a:r>
            <a:r>
              <a:rPr lang="en"/>
              <a:t>It splits the dataset into mini batches, and it calculates the gradient in each mini batch. Best of both worlds! </a:t>
            </a:r>
            <a:endParaRPr/>
          </a:p>
        </p:txBody>
      </p:sp>
      <p:sp>
        <p:nvSpPr>
          <p:cNvPr id="697" name="Google Shape;697;p91"/>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2"/>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Rate</a:t>
            </a:r>
            <a:endParaRPr/>
          </a:p>
        </p:txBody>
      </p:sp>
      <p:sp>
        <p:nvSpPr>
          <p:cNvPr id="703" name="Google Shape;703;p92"/>
          <p:cNvSpPr txBox="1"/>
          <p:nvPr>
            <p:ph idx="1" type="body"/>
          </p:nvPr>
        </p:nvSpPr>
        <p:spPr>
          <a:xfrm>
            <a:off x="311700" y="928100"/>
            <a:ext cx="4318800" cy="37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rate is how big the step will be in one direction.</a:t>
            </a:r>
            <a:endParaRPr/>
          </a:p>
          <a:p>
            <a:pPr indent="0" lvl="0" marL="0" rtl="0" algn="l">
              <a:spcBef>
                <a:spcPts val="1600"/>
              </a:spcBef>
              <a:spcAft>
                <a:spcPts val="0"/>
              </a:spcAft>
              <a:buNone/>
            </a:pPr>
            <a:r>
              <a:rPr lang="en"/>
              <a:t>Learning rate is a hyperparameter, meaning that we have to choose the value.</a:t>
            </a:r>
            <a:endParaRPr/>
          </a:p>
          <a:p>
            <a:pPr indent="0" lvl="0" marL="0" rtl="0" algn="l">
              <a:spcBef>
                <a:spcPts val="1600"/>
              </a:spcBef>
              <a:spcAft>
                <a:spcPts val="0"/>
              </a:spcAft>
              <a:buNone/>
            </a:pPr>
            <a:r>
              <a:rPr b="1" lang="en"/>
              <a:t>Too small learning rate</a:t>
            </a:r>
            <a:r>
              <a:rPr lang="en"/>
              <a:t>, and the optimization will take forever</a:t>
            </a:r>
            <a:endParaRPr/>
          </a:p>
          <a:p>
            <a:pPr indent="0" lvl="0" marL="0" rtl="0" algn="l">
              <a:spcBef>
                <a:spcPts val="1600"/>
              </a:spcBef>
              <a:spcAft>
                <a:spcPts val="1600"/>
              </a:spcAft>
              <a:buNone/>
            </a:pPr>
            <a:r>
              <a:rPr b="1" lang="en"/>
              <a:t>Too big learning rate</a:t>
            </a:r>
            <a:r>
              <a:rPr lang="en"/>
              <a:t> and we might miss the minima</a:t>
            </a:r>
            <a:endParaRPr/>
          </a:p>
        </p:txBody>
      </p:sp>
      <p:sp>
        <p:nvSpPr>
          <p:cNvPr id="704" name="Google Shape;704;p92"/>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705" name="Google Shape;705;p92"/>
          <p:cNvPicPr preferRelativeResize="0"/>
          <p:nvPr/>
        </p:nvPicPr>
        <p:blipFill rotWithShape="1">
          <a:blip r:embed="rId3">
            <a:alphaModFix/>
          </a:blip>
          <a:srcRect b="1448" l="0" r="1545" t="0"/>
          <a:stretch/>
        </p:blipFill>
        <p:spPr>
          <a:xfrm>
            <a:off x="4662988" y="1054344"/>
            <a:ext cx="4042500" cy="3034813"/>
          </a:xfrm>
          <a:prstGeom prst="rect">
            <a:avLst/>
          </a:prstGeom>
          <a:noFill/>
          <a:ln>
            <a:noFill/>
          </a:ln>
        </p:spPr>
      </p:pic>
      <p:sp>
        <p:nvSpPr>
          <p:cNvPr id="706" name="Google Shape;706;p92"/>
          <p:cNvSpPr/>
          <p:nvPr/>
        </p:nvSpPr>
        <p:spPr>
          <a:xfrm>
            <a:off x="6924488" y="2756600"/>
            <a:ext cx="114000" cy="114000"/>
          </a:xfrm>
          <a:prstGeom prst="ellipse">
            <a:avLst/>
          </a:prstGeom>
          <a:solidFill>
            <a:srgbClr val="C9DAF8"/>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707" name="Google Shape;707;p92"/>
          <p:cNvCxnSpPr>
            <a:endCxn id="706" idx="2"/>
          </p:cNvCxnSpPr>
          <p:nvPr/>
        </p:nvCxnSpPr>
        <p:spPr>
          <a:xfrm flipH="1">
            <a:off x="6924488" y="2593100"/>
            <a:ext cx="228000" cy="220500"/>
          </a:xfrm>
          <a:prstGeom prst="curvedConnector3">
            <a:avLst>
              <a:gd fmla="val 152220" name="adj1"/>
            </a:avLst>
          </a:prstGeom>
          <a:noFill/>
          <a:ln cap="flat" cmpd="sng" w="4775">
            <a:solidFill>
              <a:schemeClr val="dk2"/>
            </a:solidFill>
            <a:prstDash val="solid"/>
            <a:round/>
            <a:headEnd len="med" w="med" type="none"/>
            <a:tailEnd len="med" w="med" type="none"/>
          </a:ln>
        </p:spPr>
      </p:cxnSp>
      <p:sp>
        <p:nvSpPr>
          <p:cNvPr id="708" name="Google Shape;708;p92"/>
          <p:cNvSpPr/>
          <p:nvPr/>
        </p:nvSpPr>
        <p:spPr>
          <a:xfrm>
            <a:off x="6737100" y="2982400"/>
            <a:ext cx="114000" cy="114000"/>
          </a:xfrm>
          <a:prstGeom prst="ellipse">
            <a:avLst/>
          </a:prstGeom>
          <a:solidFill>
            <a:srgbClr val="C9DAF8"/>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709" name="Google Shape;709;p92"/>
          <p:cNvCxnSpPr>
            <a:stCxn id="706" idx="2"/>
            <a:endCxn id="708" idx="2"/>
          </p:cNvCxnSpPr>
          <p:nvPr/>
        </p:nvCxnSpPr>
        <p:spPr>
          <a:xfrm flipH="1">
            <a:off x="6736988" y="2813600"/>
            <a:ext cx="187500" cy="225900"/>
          </a:xfrm>
          <a:prstGeom prst="curvedConnector3">
            <a:avLst>
              <a:gd fmla="val 163571" name="adj1"/>
            </a:avLst>
          </a:prstGeom>
          <a:noFill/>
          <a:ln cap="flat" cmpd="sng" w="4775">
            <a:solidFill>
              <a:schemeClr val="dk2"/>
            </a:solidFill>
            <a:prstDash val="solid"/>
            <a:round/>
            <a:headEnd len="med" w="med" type="none"/>
            <a:tailEnd len="med" w="med" type="none"/>
          </a:ln>
        </p:spPr>
      </p:cxnSp>
      <p:cxnSp>
        <p:nvCxnSpPr>
          <p:cNvPr id="710" name="Google Shape;710;p92"/>
          <p:cNvCxnSpPr/>
          <p:nvPr/>
        </p:nvCxnSpPr>
        <p:spPr>
          <a:xfrm flipH="1">
            <a:off x="6426775" y="3388475"/>
            <a:ext cx="187200" cy="225900"/>
          </a:xfrm>
          <a:prstGeom prst="curvedConnector3">
            <a:avLst>
              <a:gd fmla="val 163571" name="adj1"/>
            </a:avLst>
          </a:prstGeom>
          <a:noFill/>
          <a:ln cap="flat" cmpd="sng" w="4775">
            <a:solidFill>
              <a:schemeClr val="dk2"/>
            </a:solidFill>
            <a:prstDash val="solid"/>
            <a:round/>
            <a:headEnd len="med" w="med" type="none"/>
            <a:tailEnd len="med" w="med" type="none"/>
          </a:ln>
        </p:spPr>
      </p:cxnSp>
      <p:sp>
        <p:nvSpPr>
          <p:cNvPr id="711" name="Google Shape;711;p92"/>
          <p:cNvSpPr/>
          <p:nvPr/>
        </p:nvSpPr>
        <p:spPr>
          <a:xfrm>
            <a:off x="6627244" y="3274475"/>
            <a:ext cx="114000" cy="114000"/>
          </a:xfrm>
          <a:prstGeom prst="ellipse">
            <a:avLst/>
          </a:prstGeom>
          <a:solidFill>
            <a:srgbClr val="C9DAF8"/>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2" name="Google Shape;712;p92"/>
          <p:cNvSpPr/>
          <p:nvPr/>
        </p:nvSpPr>
        <p:spPr>
          <a:xfrm>
            <a:off x="6462063" y="3576475"/>
            <a:ext cx="114000" cy="114000"/>
          </a:xfrm>
          <a:prstGeom prst="ellipse">
            <a:avLst/>
          </a:prstGeom>
          <a:solidFill>
            <a:srgbClr val="C9DAF8"/>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713" name="Google Shape;713;p92"/>
          <p:cNvCxnSpPr/>
          <p:nvPr/>
        </p:nvCxnSpPr>
        <p:spPr>
          <a:xfrm flipH="1">
            <a:off x="6585375" y="3101038"/>
            <a:ext cx="187200" cy="225900"/>
          </a:xfrm>
          <a:prstGeom prst="curvedConnector3">
            <a:avLst>
              <a:gd fmla="val 163571" name="adj1"/>
            </a:avLst>
          </a:prstGeom>
          <a:noFill/>
          <a:ln cap="flat" cmpd="sng" w="4775">
            <a:solidFill>
              <a:schemeClr val="dk2"/>
            </a:solidFill>
            <a:prstDash val="solid"/>
            <a:round/>
            <a:headEnd len="med" w="med" type="none"/>
            <a:tailEnd len="med" w="med" type="none"/>
          </a:ln>
        </p:spPr>
      </p:cxnSp>
      <p:cxnSp>
        <p:nvCxnSpPr>
          <p:cNvPr id="714" name="Google Shape;714;p92"/>
          <p:cNvCxnSpPr>
            <a:stCxn id="712" idx="2"/>
          </p:cNvCxnSpPr>
          <p:nvPr/>
        </p:nvCxnSpPr>
        <p:spPr>
          <a:xfrm flipH="1">
            <a:off x="6198063" y="3633475"/>
            <a:ext cx="264000" cy="277500"/>
          </a:xfrm>
          <a:prstGeom prst="curvedConnector2">
            <a:avLst/>
          </a:prstGeom>
          <a:noFill/>
          <a:ln cap="flat" cmpd="sng" w="4775">
            <a:solidFill>
              <a:schemeClr val="dk2"/>
            </a:solidFill>
            <a:prstDash val="solid"/>
            <a:round/>
            <a:headEnd len="med" w="med" type="none"/>
            <a:tailEnd len="med" w="med" type="none"/>
          </a:ln>
        </p:spPr>
      </p:cxnSp>
      <p:cxnSp>
        <p:nvCxnSpPr>
          <p:cNvPr id="715" name="Google Shape;715;p92"/>
          <p:cNvCxnSpPr/>
          <p:nvPr/>
        </p:nvCxnSpPr>
        <p:spPr>
          <a:xfrm>
            <a:off x="6383075" y="1581525"/>
            <a:ext cx="292200" cy="1254000"/>
          </a:xfrm>
          <a:prstGeom prst="straightConnector1">
            <a:avLst/>
          </a:prstGeom>
          <a:noFill/>
          <a:ln cap="flat" cmpd="sng" w="14300">
            <a:solidFill>
              <a:schemeClr val="dk2"/>
            </a:solidFill>
            <a:prstDash val="solid"/>
            <a:round/>
            <a:headEnd len="med" w="med" type="none"/>
            <a:tailEnd len="med" w="med" type="triangle"/>
          </a:ln>
        </p:spPr>
      </p:cxnSp>
      <p:sp>
        <p:nvSpPr>
          <p:cNvPr id="716" name="Google Shape;716;p92"/>
          <p:cNvSpPr txBox="1"/>
          <p:nvPr/>
        </p:nvSpPr>
        <p:spPr>
          <a:xfrm>
            <a:off x="5855900" y="1111338"/>
            <a:ext cx="1068600" cy="3990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000">
                <a:latin typeface="Open Sans"/>
                <a:ea typeface="Open Sans"/>
                <a:cs typeface="Open Sans"/>
                <a:sym typeface="Open Sans"/>
              </a:rPr>
              <a:t>Learning Rate</a:t>
            </a:r>
            <a:endParaRPr sz="1000">
              <a:latin typeface="Open Sans"/>
              <a:ea typeface="Open Sans"/>
              <a:cs typeface="Open Sans"/>
              <a:sym typeface="Open Sans"/>
            </a:endParaRPr>
          </a:p>
        </p:txBody>
      </p:sp>
      <p:sp>
        <p:nvSpPr>
          <p:cNvPr id="717" name="Google Shape;717;p92"/>
          <p:cNvSpPr/>
          <p:nvPr/>
        </p:nvSpPr>
        <p:spPr>
          <a:xfrm>
            <a:off x="5489281" y="3039350"/>
            <a:ext cx="114000" cy="114000"/>
          </a:xfrm>
          <a:prstGeom prst="ellipse">
            <a:avLst/>
          </a:prstGeom>
          <a:solidFill>
            <a:srgbClr val="C9DAF8"/>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3"/>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 small learning rate</a:t>
            </a:r>
            <a:endParaRPr/>
          </a:p>
        </p:txBody>
      </p:sp>
      <p:sp>
        <p:nvSpPr>
          <p:cNvPr id="723" name="Google Shape;723;p93"/>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724" name="Google Shape;724;p93"/>
          <p:cNvPicPr preferRelativeResize="0"/>
          <p:nvPr/>
        </p:nvPicPr>
        <p:blipFill>
          <a:blip r:embed="rId3">
            <a:alphaModFix/>
          </a:blip>
          <a:stretch>
            <a:fillRect/>
          </a:stretch>
        </p:blipFill>
        <p:spPr>
          <a:xfrm>
            <a:off x="403294" y="1058988"/>
            <a:ext cx="8337414" cy="3233700"/>
          </a:xfrm>
          <a:prstGeom prst="rect">
            <a:avLst/>
          </a:prstGeom>
          <a:noFill/>
          <a:ln>
            <a:noFill/>
          </a:ln>
        </p:spPr>
      </p:pic>
      <p:sp>
        <p:nvSpPr>
          <p:cNvPr id="725" name="Google Shape;725;p93"/>
          <p:cNvSpPr txBox="1"/>
          <p:nvPr/>
        </p:nvSpPr>
        <p:spPr>
          <a:xfrm>
            <a:off x="7587013" y="4768838"/>
            <a:ext cx="1097100" cy="249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4"/>
              </a:rPr>
              <a:t>Source</a:t>
            </a:r>
            <a:endParaRPr sz="700">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4"/>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to Stop training</a:t>
            </a:r>
            <a:endParaRPr/>
          </a:p>
        </p:txBody>
      </p:sp>
      <p:sp>
        <p:nvSpPr>
          <p:cNvPr id="731" name="Google Shape;731;p94"/>
          <p:cNvSpPr txBox="1"/>
          <p:nvPr>
            <p:ph idx="1" type="body"/>
          </p:nvPr>
        </p:nvSpPr>
        <p:spPr>
          <a:xfrm>
            <a:off x="311700" y="928100"/>
            <a:ext cx="8520600" cy="37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3 conditions that gradient descent uses to stop</a:t>
            </a:r>
            <a:endParaRPr/>
          </a:p>
          <a:p>
            <a:pPr indent="-203200" lvl="0" marL="228600" rtl="0" algn="l">
              <a:spcBef>
                <a:spcPts val="1600"/>
              </a:spcBef>
              <a:spcAft>
                <a:spcPts val="0"/>
              </a:spcAft>
              <a:buSzPts val="1400"/>
              <a:buChar char="●"/>
            </a:pPr>
            <a:r>
              <a:rPr b="1" lang="en"/>
              <a:t>maxiter</a:t>
            </a:r>
            <a:r>
              <a:rPr lang="en"/>
              <a:t>: When it reaches the maximum number of iterations</a:t>
            </a:r>
            <a:endParaRPr/>
          </a:p>
          <a:p>
            <a:pPr indent="-203200" lvl="0" marL="228600" rtl="0" algn="l">
              <a:spcBef>
                <a:spcPts val="500"/>
              </a:spcBef>
              <a:spcAft>
                <a:spcPts val="0"/>
              </a:spcAft>
              <a:buSzPts val="1400"/>
              <a:buChar char="●"/>
            </a:pPr>
            <a:r>
              <a:rPr b="1" lang="en"/>
              <a:t>reltol</a:t>
            </a:r>
            <a:r>
              <a:rPr lang="en"/>
              <a:t>: When the improvement drops below a threshold</a:t>
            </a:r>
            <a:endParaRPr/>
          </a:p>
          <a:p>
            <a:pPr indent="-203200" lvl="0" marL="228600" rtl="0" algn="l">
              <a:spcBef>
                <a:spcPts val="500"/>
              </a:spcBef>
              <a:spcAft>
                <a:spcPts val="500"/>
              </a:spcAft>
              <a:buSzPts val="1400"/>
              <a:buChar char="●"/>
            </a:pPr>
            <a:r>
              <a:rPr b="1" lang="en"/>
              <a:t>abstol</a:t>
            </a:r>
            <a:r>
              <a:rPr lang="en"/>
              <a:t>: When the function gets close enough to zero </a:t>
            </a:r>
            <a:endParaRPr/>
          </a:p>
        </p:txBody>
      </p:sp>
      <p:sp>
        <p:nvSpPr>
          <p:cNvPr id="732" name="Google Shape;732;p94"/>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9"/>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What is Machine Learning?</a:t>
            </a:r>
            <a:endParaRPr/>
          </a:p>
        </p:txBody>
      </p:sp>
      <p:sp>
        <p:nvSpPr>
          <p:cNvPr id="277" name="Google Shape;277;p59"/>
          <p:cNvSpPr txBox="1"/>
          <p:nvPr>
            <p:ph idx="1" type="body"/>
          </p:nvPr>
        </p:nvSpPr>
        <p:spPr>
          <a:xfrm>
            <a:off x="311700" y="928100"/>
            <a:ext cx="48390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sz="1400"/>
              <a:t>Traditional Algorithms</a:t>
            </a:r>
            <a:r>
              <a:rPr lang="en" sz="1400"/>
              <a:t>: A specific set of instructions that when they are executed solve a problem. For every type of problem you need a different algorithm that needs to be explicitly programmed</a:t>
            </a:r>
            <a:endParaRPr sz="1400"/>
          </a:p>
          <a:p>
            <a:pPr indent="0" lvl="0" marL="0" rtl="0" algn="l">
              <a:lnSpc>
                <a:spcPct val="115000"/>
              </a:lnSpc>
              <a:spcBef>
                <a:spcPts val="1600"/>
              </a:spcBef>
              <a:spcAft>
                <a:spcPts val="0"/>
              </a:spcAft>
              <a:buSzPts val="1400"/>
              <a:buNone/>
            </a:pPr>
            <a:r>
              <a:rPr b="1" lang="en" sz="1400"/>
              <a:t>Machine Learning Algorithms</a:t>
            </a:r>
            <a:r>
              <a:rPr lang="en" sz="1400"/>
              <a:t>:</a:t>
            </a:r>
            <a:r>
              <a:rPr b="1" lang="en" sz="1400"/>
              <a:t> </a:t>
            </a:r>
            <a:r>
              <a:rPr lang="en" sz="1400"/>
              <a:t>They are general algorithms that learn through data. You don't have to program every time a different algorithm for every problem, you just have to present the algorithm with sufficient data, and then it can make predictions for new examples that it didn’t “see” before</a:t>
            </a:r>
            <a:endParaRPr sz="1400"/>
          </a:p>
          <a:p>
            <a:pPr indent="0" lvl="0" marL="0" rtl="0" algn="l">
              <a:lnSpc>
                <a:spcPct val="115000"/>
              </a:lnSpc>
              <a:spcBef>
                <a:spcPts val="1600"/>
              </a:spcBef>
              <a:spcAft>
                <a:spcPts val="1600"/>
              </a:spcAft>
              <a:buSzPts val="1400"/>
              <a:buNone/>
            </a:pPr>
            <a:r>
              <a:t/>
            </a:r>
            <a:endParaRPr/>
          </a:p>
        </p:txBody>
      </p:sp>
      <p:sp>
        <p:nvSpPr>
          <p:cNvPr id="278" name="Google Shape;278;p5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279" name="Google Shape;279;p59"/>
          <p:cNvSpPr txBox="1"/>
          <p:nvPr/>
        </p:nvSpPr>
        <p:spPr>
          <a:xfrm>
            <a:off x="8003838" y="4786313"/>
            <a:ext cx="7053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3"/>
              </a:rPr>
              <a:t>Source</a:t>
            </a:r>
            <a:endParaRPr b="0" i="0" sz="700" u="none" cap="none" strike="noStrike">
              <a:solidFill>
                <a:srgbClr val="000000"/>
              </a:solidFill>
              <a:latin typeface="Open Sans"/>
              <a:ea typeface="Open Sans"/>
              <a:cs typeface="Open Sans"/>
              <a:sym typeface="Open Sans"/>
            </a:endParaRPr>
          </a:p>
        </p:txBody>
      </p:sp>
      <p:pic>
        <p:nvPicPr>
          <p:cNvPr id="280" name="Google Shape;280;p59"/>
          <p:cNvPicPr preferRelativeResize="0"/>
          <p:nvPr/>
        </p:nvPicPr>
        <p:blipFill rotWithShape="1">
          <a:blip r:embed="rId4">
            <a:alphaModFix/>
          </a:blip>
          <a:srcRect b="0" l="0" r="0" t="5114"/>
          <a:stretch/>
        </p:blipFill>
        <p:spPr>
          <a:xfrm>
            <a:off x="5217588" y="804840"/>
            <a:ext cx="3765475" cy="368621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5"/>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Data Transformations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96"/>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Types of Transformations</a:t>
            </a:r>
            <a:endParaRPr/>
          </a:p>
        </p:txBody>
      </p:sp>
      <p:sp>
        <p:nvSpPr>
          <p:cNvPr id="743" name="Google Shape;743;p96"/>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The following are used interchangeably, but they are not the same</a:t>
            </a:r>
            <a:endParaRPr/>
          </a:p>
          <a:p>
            <a:pPr indent="-203200" lvl="0" marL="228600" rtl="0" algn="l">
              <a:lnSpc>
                <a:spcPct val="115000"/>
              </a:lnSpc>
              <a:spcBef>
                <a:spcPts val="1600"/>
              </a:spcBef>
              <a:spcAft>
                <a:spcPts val="0"/>
              </a:spcAft>
              <a:buSzPts val="1400"/>
              <a:buChar char="●"/>
            </a:pPr>
            <a:r>
              <a:rPr b="1" lang="en"/>
              <a:t>Normalization</a:t>
            </a:r>
            <a:r>
              <a:rPr lang="en"/>
              <a:t>: Is when you scale in respect to all the data range to [0,1] (Min-Max)</a:t>
            </a:r>
            <a:endParaRPr/>
          </a:p>
          <a:p>
            <a:pPr indent="-203200" lvl="0" marL="228600" rtl="0" algn="l">
              <a:lnSpc>
                <a:spcPct val="115000"/>
              </a:lnSpc>
              <a:spcBef>
                <a:spcPts val="500"/>
              </a:spcBef>
              <a:spcAft>
                <a:spcPts val="0"/>
              </a:spcAft>
              <a:buSzPts val="1400"/>
              <a:buChar char="●"/>
            </a:pPr>
            <a:r>
              <a:rPr b="1" lang="en"/>
              <a:t>Standardization</a:t>
            </a:r>
            <a:r>
              <a:rPr lang="en"/>
              <a:t>: Is when you transform in respect to all the data range so that the data has a mean of 0 and a standard deviation of 1</a:t>
            </a:r>
            <a:endParaRPr/>
          </a:p>
          <a:p>
            <a:pPr indent="-203200" lvl="0" marL="228600" rtl="0" algn="l">
              <a:lnSpc>
                <a:spcPct val="115000"/>
              </a:lnSpc>
              <a:spcBef>
                <a:spcPts val="500"/>
              </a:spcBef>
              <a:spcAft>
                <a:spcPts val="0"/>
              </a:spcAft>
              <a:buSzPts val="1400"/>
              <a:buChar char="●"/>
            </a:pPr>
            <a:r>
              <a:rPr b="1" lang="en"/>
              <a:t>Transformation</a:t>
            </a:r>
            <a:r>
              <a:rPr lang="en"/>
              <a:t>: It transforms each data point with the same transformation separately</a:t>
            </a:r>
            <a:endParaRPr/>
          </a:p>
          <a:p>
            <a:pPr indent="0" lvl="0" marL="0" rtl="0" algn="l">
              <a:lnSpc>
                <a:spcPct val="115000"/>
              </a:lnSpc>
              <a:spcBef>
                <a:spcPts val="500"/>
              </a:spcBef>
              <a:spcAft>
                <a:spcPts val="1600"/>
              </a:spcAft>
              <a:buSzPts val="1400"/>
              <a:buNone/>
            </a:pPr>
            <a:r>
              <a:t/>
            </a:r>
            <a:endParaRPr/>
          </a:p>
        </p:txBody>
      </p:sp>
      <p:sp>
        <p:nvSpPr>
          <p:cNvPr id="744" name="Google Shape;744;p96"/>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97"/>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Scaling</a:t>
            </a:r>
            <a:endParaRPr/>
          </a:p>
        </p:txBody>
      </p:sp>
      <p:sp>
        <p:nvSpPr>
          <p:cNvPr id="750" name="Google Shape;750;p97"/>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Scaling our data is essential for 2 reasons:</a:t>
            </a:r>
            <a:endParaRPr/>
          </a:p>
          <a:p>
            <a:pPr indent="-203200" lvl="0" marL="228600" rtl="0" algn="l">
              <a:lnSpc>
                <a:spcPct val="115000"/>
              </a:lnSpc>
              <a:spcBef>
                <a:spcPts val="1600"/>
              </a:spcBef>
              <a:spcAft>
                <a:spcPts val="0"/>
              </a:spcAft>
              <a:buSzPts val="1400"/>
              <a:buChar char="●"/>
            </a:pPr>
            <a:r>
              <a:rPr lang="en"/>
              <a:t>Same size scale</a:t>
            </a:r>
            <a:endParaRPr/>
          </a:p>
          <a:p>
            <a:pPr indent="-203200" lvl="0" marL="228600" rtl="0" algn="l">
              <a:lnSpc>
                <a:spcPct val="115000"/>
              </a:lnSpc>
              <a:spcBef>
                <a:spcPts val="0"/>
              </a:spcBef>
              <a:spcAft>
                <a:spcPts val="0"/>
              </a:spcAft>
              <a:buSzPts val="1400"/>
              <a:buChar char="●"/>
            </a:pPr>
            <a:r>
              <a:rPr lang="en"/>
              <a:t>Mathematical libraries perform faster in the [-1,1] or [0,1]</a:t>
            </a:r>
            <a:endParaRPr/>
          </a:p>
          <a:p>
            <a:pPr indent="0" lvl="0" marL="0" rtl="0" algn="l">
              <a:lnSpc>
                <a:spcPct val="115000"/>
              </a:lnSpc>
              <a:spcBef>
                <a:spcPts val="1600"/>
              </a:spcBef>
              <a:spcAft>
                <a:spcPts val="1600"/>
              </a:spcAft>
              <a:buSzPts val="1400"/>
              <a:buNone/>
            </a:pPr>
            <a:r>
              <a:rPr lang="en"/>
              <a:t>There are different types of scaling each one with benefits in certain problems</a:t>
            </a:r>
            <a:endParaRPr/>
          </a:p>
        </p:txBody>
      </p:sp>
      <p:sp>
        <p:nvSpPr>
          <p:cNvPr id="751" name="Google Shape;751;p97"/>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98"/>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Min-Max Scaling</a:t>
            </a:r>
            <a:endParaRPr/>
          </a:p>
        </p:txBody>
      </p:sp>
      <p:sp>
        <p:nvSpPr>
          <p:cNvPr id="757" name="Google Shape;757;p98"/>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
              <a:t>Scales the data between [0,1] or more generally between [a,b]</a:t>
            </a:r>
            <a:endParaRPr/>
          </a:p>
        </p:txBody>
      </p:sp>
      <p:sp>
        <p:nvSpPr>
          <p:cNvPr id="758" name="Google Shape;758;p98"/>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cxnSp>
        <p:nvCxnSpPr>
          <p:cNvPr id="759" name="Google Shape;759;p98"/>
          <p:cNvCxnSpPr>
            <a:endCxn id="760" idx="0"/>
          </p:cNvCxnSpPr>
          <p:nvPr/>
        </p:nvCxnSpPr>
        <p:spPr>
          <a:xfrm flipH="1">
            <a:off x="2582400" y="1325088"/>
            <a:ext cx="24900" cy="714900"/>
          </a:xfrm>
          <a:prstGeom prst="straightConnector1">
            <a:avLst/>
          </a:prstGeom>
          <a:noFill/>
          <a:ln cap="flat" cmpd="sng" w="14300">
            <a:solidFill>
              <a:schemeClr val="dk2"/>
            </a:solidFill>
            <a:prstDash val="solid"/>
            <a:round/>
            <a:headEnd len="sm" w="sm" type="none"/>
            <a:tailEnd len="med" w="med" type="triangle"/>
          </a:ln>
        </p:spPr>
      </p:cxnSp>
      <p:cxnSp>
        <p:nvCxnSpPr>
          <p:cNvPr id="761" name="Google Shape;761;p98"/>
          <p:cNvCxnSpPr/>
          <p:nvPr/>
        </p:nvCxnSpPr>
        <p:spPr>
          <a:xfrm>
            <a:off x="5426065" y="1338211"/>
            <a:ext cx="442800" cy="643500"/>
          </a:xfrm>
          <a:prstGeom prst="straightConnector1">
            <a:avLst/>
          </a:prstGeom>
          <a:noFill/>
          <a:ln cap="flat" cmpd="sng" w="14300">
            <a:solidFill>
              <a:schemeClr val="dk2"/>
            </a:solidFill>
            <a:prstDash val="solid"/>
            <a:round/>
            <a:headEnd len="sm" w="sm" type="none"/>
            <a:tailEnd len="med" w="med" type="triangle"/>
          </a:ln>
        </p:spPr>
      </p:cxnSp>
      <p:pic>
        <p:nvPicPr>
          <p:cNvPr id="760" name="Google Shape;760;p98"/>
          <p:cNvPicPr preferRelativeResize="0"/>
          <p:nvPr/>
        </p:nvPicPr>
        <p:blipFill rotWithShape="1">
          <a:blip r:embed="rId3">
            <a:alphaModFix/>
          </a:blip>
          <a:srcRect b="0" l="0" r="0" t="0"/>
          <a:stretch/>
        </p:blipFill>
        <p:spPr>
          <a:xfrm>
            <a:off x="839663" y="2039988"/>
            <a:ext cx="3485475" cy="1054350"/>
          </a:xfrm>
          <a:prstGeom prst="rect">
            <a:avLst/>
          </a:prstGeom>
          <a:noFill/>
          <a:ln>
            <a:noFill/>
          </a:ln>
        </p:spPr>
      </p:pic>
      <p:pic>
        <p:nvPicPr>
          <p:cNvPr id="762" name="Google Shape;762;p98"/>
          <p:cNvPicPr preferRelativeResize="0"/>
          <p:nvPr/>
        </p:nvPicPr>
        <p:blipFill rotWithShape="1">
          <a:blip r:embed="rId4">
            <a:alphaModFix/>
          </a:blip>
          <a:srcRect b="0" l="0" r="0" t="0"/>
          <a:stretch/>
        </p:blipFill>
        <p:spPr>
          <a:xfrm>
            <a:off x="4603750" y="2172357"/>
            <a:ext cx="3700588" cy="950050"/>
          </a:xfrm>
          <a:prstGeom prst="rect">
            <a:avLst/>
          </a:prstGeom>
          <a:noFill/>
          <a:ln>
            <a:noFill/>
          </a:ln>
        </p:spPr>
      </p:pic>
      <p:sp>
        <p:nvSpPr>
          <p:cNvPr id="763" name="Google Shape;763;p98"/>
          <p:cNvSpPr txBox="1"/>
          <p:nvPr/>
        </p:nvSpPr>
        <p:spPr>
          <a:xfrm>
            <a:off x="7804100" y="4807988"/>
            <a:ext cx="826200" cy="171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5"/>
              </a:rPr>
              <a:t>Source</a:t>
            </a:r>
            <a:endParaRPr b="0" i="0" sz="700" u="none" cap="none" strike="noStrike">
              <a:solidFill>
                <a:srgbClr val="000000"/>
              </a:solidFill>
              <a:latin typeface="Open Sans"/>
              <a:ea typeface="Open Sans"/>
              <a:cs typeface="Open Sans"/>
              <a:sym typeface="Open Sans"/>
            </a:endParaRPr>
          </a:p>
        </p:txBody>
      </p:sp>
      <p:sp>
        <p:nvSpPr>
          <p:cNvPr id="764" name="Google Shape;764;p98"/>
          <p:cNvSpPr txBox="1"/>
          <p:nvPr/>
        </p:nvSpPr>
        <p:spPr>
          <a:xfrm>
            <a:off x="508000" y="3821940"/>
            <a:ext cx="8324400" cy="9081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400" u="none" cap="none" strike="noStrike">
                <a:solidFill>
                  <a:srgbClr val="303030"/>
                </a:solidFill>
                <a:latin typeface="Open Sans"/>
                <a:ea typeface="Open Sans"/>
                <a:cs typeface="Open Sans"/>
                <a:sym typeface="Open Sans"/>
              </a:rPr>
              <a:t>Normalization (Min-Max) is good to use when you know that the distribution of your data does not follow a Gaussian distribution. This can be useful in algorithms that do not assume any distribution of the data like K-Nearest Neighbors and Neural Networks.</a:t>
            </a:r>
            <a:endParaRPr sz="700"/>
          </a:p>
          <a:p>
            <a:pPr indent="0" lvl="0" marL="0" marR="0" rtl="0" algn="l">
              <a:lnSpc>
                <a:spcPct val="100000"/>
              </a:lnSpc>
              <a:spcBef>
                <a:spcPts val="0"/>
              </a:spcBef>
              <a:spcAft>
                <a:spcPts val="0"/>
              </a:spcAft>
              <a:buNone/>
            </a:pPr>
            <a:br>
              <a:rPr b="0" i="0" lang="en" sz="700" u="none" cap="none" strike="noStrike">
                <a:solidFill>
                  <a:srgbClr val="000000"/>
                </a:solidFill>
                <a:latin typeface="Arial"/>
                <a:ea typeface="Arial"/>
                <a:cs typeface="Arial"/>
                <a:sym typeface="Arial"/>
              </a:rPr>
            </a:b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99"/>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Mean Normalization</a:t>
            </a:r>
            <a:endParaRPr/>
          </a:p>
        </p:txBody>
      </p:sp>
      <p:sp>
        <p:nvSpPr>
          <p:cNvPr id="770" name="Google Shape;770;p9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
        <p:nvSpPr>
          <p:cNvPr id="771" name="Google Shape;771;p99"/>
          <p:cNvSpPr txBox="1"/>
          <p:nvPr/>
        </p:nvSpPr>
        <p:spPr>
          <a:xfrm>
            <a:off x="491550" y="876250"/>
            <a:ext cx="8023500" cy="922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Open Sans"/>
                <a:ea typeface="Open Sans"/>
                <a:cs typeface="Open Sans"/>
                <a:sym typeface="Open Sans"/>
              </a:rPr>
              <a:t>It it used when we want our data to have zero mean. What it does is that it calculates and subtracts the mean for every feature. A common practice is also to divide this value by the range or the standard deviation.</a:t>
            </a:r>
            <a:endParaRPr b="0" i="0" sz="1400" u="none" cap="none" strike="noStrike">
              <a:solidFill>
                <a:srgbClr val="000000"/>
              </a:solidFill>
              <a:latin typeface="Open Sans"/>
              <a:ea typeface="Open Sans"/>
              <a:cs typeface="Open Sans"/>
              <a:sym typeface="Open Sans"/>
            </a:endParaRPr>
          </a:p>
        </p:txBody>
      </p:sp>
      <p:sp>
        <p:nvSpPr>
          <p:cNvPr id="772" name="Google Shape;772;p99"/>
          <p:cNvSpPr txBox="1"/>
          <p:nvPr/>
        </p:nvSpPr>
        <p:spPr>
          <a:xfrm>
            <a:off x="7820713" y="4807988"/>
            <a:ext cx="826200" cy="171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3"/>
              </a:rPr>
              <a:t>Source</a:t>
            </a:r>
            <a:endParaRPr b="0" i="0" sz="700" u="none" cap="none" strike="noStrike">
              <a:solidFill>
                <a:srgbClr val="000000"/>
              </a:solidFill>
              <a:latin typeface="Open Sans"/>
              <a:ea typeface="Open Sans"/>
              <a:cs typeface="Open Sans"/>
              <a:sym typeface="Open Sans"/>
            </a:endParaRPr>
          </a:p>
        </p:txBody>
      </p:sp>
      <p:pic>
        <p:nvPicPr>
          <p:cNvPr id="773" name="Google Shape;773;p99"/>
          <p:cNvPicPr preferRelativeResize="0"/>
          <p:nvPr/>
        </p:nvPicPr>
        <p:blipFill rotWithShape="1">
          <a:blip r:embed="rId4">
            <a:alphaModFix/>
          </a:blip>
          <a:srcRect b="0" l="0" r="0" t="0"/>
          <a:stretch/>
        </p:blipFill>
        <p:spPr>
          <a:xfrm>
            <a:off x="2723481" y="1820418"/>
            <a:ext cx="3699954" cy="137998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00"/>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Z-score normalization</a:t>
            </a:r>
            <a:endParaRPr/>
          </a:p>
        </p:txBody>
      </p:sp>
      <p:sp>
        <p:nvSpPr>
          <p:cNvPr id="779" name="Google Shape;779;p100"/>
          <p:cNvSpPr txBox="1"/>
          <p:nvPr>
            <p:ph idx="1" type="body"/>
          </p:nvPr>
        </p:nvSpPr>
        <p:spPr>
          <a:xfrm>
            <a:off x="311700" y="854927"/>
            <a:ext cx="8520600" cy="98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
              <a:t>When the same process is done and the standard deviation is used as the denominator then this process is called </a:t>
            </a:r>
            <a:r>
              <a:rPr b="1" lang="en"/>
              <a:t>Standardization. </a:t>
            </a:r>
            <a:r>
              <a:rPr lang="en"/>
              <a:t>In this normalization we subtract the mean and divide by the standard deviation, this is a common regularization used in SVM’s, Neural Networks, Logistic Regression</a:t>
            </a:r>
            <a:endParaRPr/>
          </a:p>
        </p:txBody>
      </p:sp>
      <p:sp>
        <p:nvSpPr>
          <p:cNvPr id="780" name="Google Shape;780;p100"/>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
        <p:nvSpPr>
          <p:cNvPr id="781" name="Google Shape;781;p100"/>
          <p:cNvSpPr txBox="1"/>
          <p:nvPr/>
        </p:nvSpPr>
        <p:spPr>
          <a:xfrm>
            <a:off x="7837313" y="4784075"/>
            <a:ext cx="826200" cy="171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3"/>
              </a:rPr>
              <a:t>Source</a:t>
            </a:r>
            <a:endParaRPr b="0" i="0" sz="700" u="none" cap="none" strike="noStrike">
              <a:solidFill>
                <a:srgbClr val="000000"/>
              </a:solidFill>
              <a:latin typeface="Open Sans"/>
              <a:ea typeface="Open Sans"/>
              <a:cs typeface="Open Sans"/>
              <a:sym typeface="Open Sans"/>
            </a:endParaRPr>
          </a:p>
        </p:txBody>
      </p:sp>
      <p:sp>
        <p:nvSpPr>
          <p:cNvPr id="782" name="Google Shape;782;p100"/>
          <p:cNvSpPr txBox="1"/>
          <p:nvPr/>
        </p:nvSpPr>
        <p:spPr>
          <a:xfrm>
            <a:off x="480337" y="3059184"/>
            <a:ext cx="8489400" cy="4770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1" i="0" lang="en" sz="1400" u="none" cap="none" strike="noStrike">
                <a:solidFill>
                  <a:srgbClr val="303030"/>
                </a:solidFill>
                <a:latin typeface="Open Sans"/>
                <a:ea typeface="Open Sans"/>
                <a:cs typeface="Open Sans"/>
                <a:sym typeface="Open Sans"/>
              </a:rPr>
              <a:t>Z-score normalization </a:t>
            </a:r>
            <a:r>
              <a:rPr b="0" i="0" lang="en" sz="1400" u="none" cap="none" strike="noStrike">
                <a:solidFill>
                  <a:srgbClr val="303030"/>
                </a:solidFill>
                <a:latin typeface="Open Sans"/>
                <a:ea typeface="Open Sans"/>
                <a:cs typeface="Open Sans"/>
                <a:sym typeface="Open Sans"/>
              </a:rPr>
              <a:t>refers to the process of normalizing every value in a dataset such that the mean of all of the values is 0 and the standard deviation is 1.</a:t>
            </a:r>
            <a:endParaRPr b="0" i="0" sz="1400" u="none" cap="none" strike="noStrike">
              <a:solidFill>
                <a:srgbClr val="303030"/>
              </a:solidFill>
              <a:latin typeface="Open Sans"/>
              <a:ea typeface="Open Sans"/>
              <a:cs typeface="Open Sans"/>
              <a:sym typeface="Open Sans"/>
            </a:endParaRPr>
          </a:p>
        </p:txBody>
      </p:sp>
      <p:sp>
        <p:nvSpPr>
          <p:cNvPr id="783" name="Google Shape;783;p100"/>
          <p:cNvSpPr txBox="1"/>
          <p:nvPr/>
        </p:nvSpPr>
        <p:spPr>
          <a:xfrm>
            <a:off x="480337" y="3874399"/>
            <a:ext cx="8352000" cy="6927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400" u="none" cap="none" strike="noStrike">
                <a:solidFill>
                  <a:srgbClr val="303030"/>
                </a:solidFill>
                <a:latin typeface="Open Sans"/>
                <a:ea typeface="Open Sans"/>
                <a:cs typeface="Open Sans"/>
                <a:sym typeface="Open Sans"/>
              </a:rPr>
              <a:t>We use it in cases where the data follows a Gaussian distribution. However, this does not have to be necessarily true. Also, unlike normalization, standardization does not have a bounding range. So, even if you have outliers in your data, they will not be affected by standardization.</a:t>
            </a:r>
            <a:endParaRPr sz="700"/>
          </a:p>
        </p:txBody>
      </p:sp>
      <p:pic>
        <p:nvPicPr>
          <p:cNvPr id="784" name="Google Shape;784;p100"/>
          <p:cNvPicPr preferRelativeResize="0"/>
          <p:nvPr/>
        </p:nvPicPr>
        <p:blipFill rotWithShape="1">
          <a:blip r:embed="rId4">
            <a:alphaModFix/>
          </a:blip>
          <a:srcRect b="24341" l="12542" r="27472" t="8472"/>
          <a:stretch/>
        </p:blipFill>
        <p:spPr>
          <a:xfrm>
            <a:off x="3336860" y="1809107"/>
            <a:ext cx="1973179" cy="1265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01"/>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Simple Transformations: Right Skewed</a:t>
            </a:r>
            <a:endParaRPr/>
          </a:p>
        </p:txBody>
      </p:sp>
      <p:sp>
        <p:nvSpPr>
          <p:cNvPr id="790" name="Google Shape;790;p101"/>
          <p:cNvSpPr txBox="1"/>
          <p:nvPr>
            <p:ph idx="1" type="body"/>
          </p:nvPr>
        </p:nvSpPr>
        <p:spPr>
          <a:xfrm>
            <a:off x="311700" y="928100"/>
            <a:ext cx="52308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When the data is right skewed there are 3 commonly used transformations, listed from weakest to strongest</a:t>
            </a:r>
            <a:endParaRPr/>
          </a:p>
          <a:p>
            <a:pPr indent="0" lvl="0" marL="0" rtl="0" algn="l">
              <a:lnSpc>
                <a:spcPct val="115000"/>
              </a:lnSpc>
              <a:spcBef>
                <a:spcPts val="1600"/>
              </a:spcBef>
              <a:spcAft>
                <a:spcPts val="0"/>
              </a:spcAft>
              <a:buSzPts val="1400"/>
              <a:buNone/>
            </a:pPr>
            <a:r>
              <a:rPr lang="en"/>
              <a:t>Choosing a transformation depends on the degree of skewness in the data</a:t>
            </a:r>
            <a:endParaRPr/>
          </a:p>
          <a:p>
            <a:pPr indent="-203200" lvl="0" marL="228600" rtl="0" algn="l">
              <a:lnSpc>
                <a:spcPct val="115000"/>
              </a:lnSpc>
              <a:spcBef>
                <a:spcPts val="1600"/>
              </a:spcBef>
              <a:spcAft>
                <a:spcPts val="0"/>
              </a:spcAft>
              <a:buSzPts val="1400"/>
              <a:buChar char="●"/>
            </a:pPr>
            <a:r>
              <a:rPr b="1" lang="en"/>
              <a:t>ⁿ√x</a:t>
            </a:r>
            <a:r>
              <a:rPr lang="en"/>
              <a:t>: Highest the root order, stronger the transformation, be careful of negative numbers</a:t>
            </a:r>
            <a:endParaRPr/>
          </a:p>
          <a:p>
            <a:pPr indent="-203200" lvl="0" marL="228600" rtl="0" algn="l">
              <a:lnSpc>
                <a:spcPct val="115000"/>
              </a:lnSpc>
              <a:spcBef>
                <a:spcPts val="500"/>
              </a:spcBef>
              <a:spcAft>
                <a:spcPts val="0"/>
              </a:spcAft>
              <a:buSzPts val="1400"/>
              <a:buChar char="●"/>
            </a:pPr>
            <a:r>
              <a:rPr b="1" lang="en"/>
              <a:t>log(x)</a:t>
            </a:r>
            <a:r>
              <a:rPr lang="en"/>
              <a:t>: Commonly used transformation, be careful again with negative numbers and zero</a:t>
            </a:r>
            <a:endParaRPr/>
          </a:p>
          <a:p>
            <a:pPr indent="-203200" lvl="0" marL="228600" rtl="0" algn="l">
              <a:lnSpc>
                <a:spcPct val="115000"/>
              </a:lnSpc>
              <a:spcBef>
                <a:spcPts val="500"/>
              </a:spcBef>
              <a:spcAft>
                <a:spcPts val="0"/>
              </a:spcAft>
              <a:buSzPts val="1400"/>
              <a:buChar char="●"/>
            </a:pPr>
            <a:r>
              <a:rPr b="1" lang="en"/>
              <a:t>1/x</a:t>
            </a:r>
            <a:r>
              <a:rPr lang="en"/>
              <a:t>: Stronger transformation, by increasing the power of the denominator it becomes even stronger, be careful with numbers close to zero</a:t>
            </a:r>
            <a:endParaRPr/>
          </a:p>
          <a:p>
            <a:pPr indent="0" lvl="0" marL="0" rtl="0" algn="l">
              <a:lnSpc>
                <a:spcPct val="115000"/>
              </a:lnSpc>
              <a:spcBef>
                <a:spcPts val="500"/>
              </a:spcBef>
              <a:spcAft>
                <a:spcPts val="1600"/>
              </a:spcAft>
              <a:buSzPts val="1400"/>
              <a:buNone/>
            </a:pPr>
            <a:r>
              <a:t/>
            </a:r>
            <a:endParaRPr/>
          </a:p>
        </p:txBody>
      </p:sp>
      <p:sp>
        <p:nvSpPr>
          <p:cNvPr id="791" name="Google Shape;791;p10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792" name="Google Shape;792;p101"/>
          <p:cNvPicPr preferRelativeResize="0"/>
          <p:nvPr/>
        </p:nvPicPr>
        <p:blipFill rotWithShape="1">
          <a:blip r:embed="rId3">
            <a:alphaModFix/>
          </a:blip>
          <a:srcRect b="0" l="0" r="0" t="0"/>
          <a:stretch/>
        </p:blipFill>
        <p:spPr>
          <a:xfrm>
            <a:off x="5495812" y="1143163"/>
            <a:ext cx="2881963" cy="3514200"/>
          </a:xfrm>
          <a:prstGeom prst="rect">
            <a:avLst/>
          </a:prstGeom>
          <a:noFill/>
          <a:ln>
            <a:noFill/>
          </a:ln>
        </p:spPr>
      </p:pic>
      <p:sp>
        <p:nvSpPr>
          <p:cNvPr id="793" name="Google Shape;793;p101"/>
          <p:cNvSpPr txBox="1"/>
          <p:nvPr/>
        </p:nvSpPr>
        <p:spPr>
          <a:xfrm>
            <a:off x="7647688" y="4775963"/>
            <a:ext cx="1054500" cy="2352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02"/>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600"/>
              <a:buFont typeface="Arial"/>
              <a:buNone/>
            </a:pPr>
            <a:r>
              <a:rPr lang="en"/>
              <a:t>Simple Transformations: Left Skewed</a:t>
            </a:r>
            <a:endParaRPr/>
          </a:p>
        </p:txBody>
      </p:sp>
      <p:sp>
        <p:nvSpPr>
          <p:cNvPr id="799" name="Google Shape;799;p102"/>
          <p:cNvSpPr txBox="1"/>
          <p:nvPr>
            <p:ph idx="1" type="body"/>
          </p:nvPr>
        </p:nvSpPr>
        <p:spPr>
          <a:xfrm>
            <a:off x="311700" y="928100"/>
            <a:ext cx="55158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The opposite of the situation discussed above, hence you apply the “opposite” operations</a:t>
            </a:r>
            <a:endParaRPr/>
          </a:p>
          <a:p>
            <a:pPr indent="-203200" lvl="0" marL="228600" rtl="0" algn="l">
              <a:lnSpc>
                <a:spcPct val="115000"/>
              </a:lnSpc>
              <a:spcBef>
                <a:spcPts val="1600"/>
              </a:spcBef>
              <a:spcAft>
                <a:spcPts val="0"/>
              </a:spcAft>
              <a:buSzPts val="1400"/>
              <a:buChar char="●"/>
            </a:pPr>
            <a:r>
              <a:rPr b="1" lang="en"/>
              <a:t>Shift the data to be right skewed </a:t>
            </a:r>
            <a:r>
              <a:rPr lang="en"/>
              <a:t>and apply the previous operations</a:t>
            </a:r>
            <a:endParaRPr/>
          </a:p>
          <a:p>
            <a:pPr indent="-203200" lvl="0" marL="228600" rtl="0" algn="l">
              <a:lnSpc>
                <a:spcPct val="115000"/>
              </a:lnSpc>
              <a:spcBef>
                <a:spcPts val="500"/>
              </a:spcBef>
              <a:spcAft>
                <a:spcPts val="0"/>
              </a:spcAft>
              <a:buSzPts val="1400"/>
              <a:buChar char="●"/>
            </a:pPr>
            <a:r>
              <a:rPr b="1" lang="en"/>
              <a:t>x²</a:t>
            </a:r>
            <a:r>
              <a:rPr lang="en"/>
              <a:t>: String operation, that becomes stronger with higher the power, cannot be used with negative values</a:t>
            </a:r>
            <a:endParaRPr/>
          </a:p>
          <a:p>
            <a:pPr indent="-203200" lvl="0" marL="228600" rtl="0" algn="l">
              <a:lnSpc>
                <a:spcPct val="115000"/>
              </a:lnSpc>
              <a:spcBef>
                <a:spcPts val="500"/>
              </a:spcBef>
              <a:spcAft>
                <a:spcPts val="500"/>
              </a:spcAft>
              <a:buSzPts val="1400"/>
              <a:buChar char="●"/>
            </a:pPr>
            <a:r>
              <a:rPr b="1" lang="en"/>
              <a:t>eˣ</a:t>
            </a:r>
            <a:r>
              <a:rPr lang="en"/>
              <a:t>: Strongest operation, and becomes stronger with higher base and also can be used with negative numbers </a:t>
            </a:r>
            <a:endParaRPr/>
          </a:p>
        </p:txBody>
      </p:sp>
      <p:sp>
        <p:nvSpPr>
          <p:cNvPr id="800" name="Google Shape;800;p102"/>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801" name="Google Shape;801;p102"/>
          <p:cNvPicPr preferRelativeResize="0"/>
          <p:nvPr/>
        </p:nvPicPr>
        <p:blipFill rotWithShape="1">
          <a:blip r:embed="rId3">
            <a:alphaModFix/>
          </a:blip>
          <a:srcRect b="0" l="0" r="0" t="0"/>
          <a:stretch/>
        </p:blipFill>
        <p:spPr>
          <a:xfrm>
            <a:off x="5798536" y="1167250"/>
            <a:ext cx="2707639" cy="3294937"/>
          </a:xfrm>
          <a:prstGeom prst="rect">
            <a:avLst/>
          </a:prstGeom>
          <a:noFill/>
          <a:ln>
            <a:noFill/>
          </a:ln>
        </p:spPr>
      </p:pic>
      <p:sp>
        <p:nvSpPr>
          <p:cNvPr id="802" name="Google Shape;802;p102"/>
          <p:cNvSpPr txBox="1"/>
          <p:nvPr/>
        </p:nvSpPr>
        <p:spPr>
          <a:xfrm>
            <a:off x="7521925" y="4775963"/>
            <a:ext cx="1054500" cy="2352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03"/>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Transformation: Logarithmic</a:t>
            </a:r>
            <a:endParaRPr/>
          </a:p>
        </p:txBody>
      </p:sp>
      <p:sp>
        <p:nvSpPr>
          <p:cNvPr id="808" name="Google Shape;808;p103"/>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Sometimes the relationship between our data is shown clearly when we transform it in a different space</a:t>
            </a:r>
            <a:endParaRPr/>
          </a:p>
          <a:p>
            <a:pPr indent="0" lvl="0" marL="0" rtl="0" algn="l">
              <a:lnSpc>
                <a:spcPct val="115000"/>
              </a:lnSpc>
              <a:spcBef>
                <a:spcPts val="1600"/>
              </a:spcBef>
              <a:spcAft>
                <a:spcPts val="1600"/>
              </a:spcAft>
              <a:buSzPts val="1400"/>
              <a:buNone/>
            </a:pPr>
            <a:r>
              <a:t/>
            </a:r>
            <a:endParaRPr/>
          </a:p>
        </p:txBody>
      </p:sp>
      <p:sp>
        <p:nvSpPr>
          <p:cNvPr id="809" name="Google Shape;809;p103"/>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810" name="Google Shape;810;p103"/>
          <p:cNvPicPr preferRelativeResize="0"/>
          <p:nvPr/>
        </p:nvPicPr>
        <p:blipFill rotWithShape="1">
          <a:blip r:embed="rId3">
            <a:alphaModFix/>
          </a:blip>
          <a:srcRect b="50553" l="0" r="0" t="0"/>
          <a:stretch/>
        </p:blipFill>
        <p:spPr>
          <a:xfrm>
            <a:off x="760463" y="1832688"/>
            <a:ext cx="3305952" cy="2543265"/>
          </a:xfrm>
          <a:prstGeom prst="rect">
            <a:avLst/>
          </a:prstGeom>
          <a:noFill/>
          <a:ln>
            <a:noFill/>
          </a:ln>
        </p:spPr>
      </p:pic>
      <p:pic>
        <p:nvPicPr>
          <p:cNvPr id="811" name="Google Shape;811;p103"/>
          <p:cNvPicPr preferRelativeResize="0"/>
          <p:nvPr/>
        </p:nvPicPr>
        <p:blipFill rotWithShape="1">
          <a:blip r:embed="rId3">
            <a:alphaModFix/>
          </a:blip>
          <a:srcRect b="0" l="0" r="0" t="48517"/>
          <a:stretch/>
        </p:blipFill>
        <p:spPr>
          <a:xfrm>
            <a:off x="4741800" y="1728000"/>
            <a:ext cx="3432975" cy="2749690"/>
          </a:xfrm>
          <a:prstGeom prst="rect">
            <a:avLst/>
          </a:prstGeom>
          <a:noFill/>
          <a:ln>
            <a:noFill/>
          </a:ln>
        </p:spPr>
      </p:pic>
      <p:sp>
        <p:nvSpPr>
          <p:cNvPr id="812" name="Google Shape;812;p103"/>
          <p:cNvSpPr txBox="1"/>
          <p:nvPr/>
        </p:nvSpPr>
        <p:spPr>
          <a:xfrm>
            <a:off x="7848100" y="4738013"/>
            <a:ext cx="441900" cy="2628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04"/>
          <p:cNvSpPr txBox="1"/>
          <p:nvPr>
            <p:ph idx="1" type="body"/>
          </p:nvPr>
        </p:nvSpPr>
        <p:spPr>
          <a:xfrm>
            <a:off x="311700" y="1292625"/>
            <a:ext cx="8215800" cy="22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If you scale your data before splitting it into training/testing sets, the "Mean" and "Max" values from the test set "leak" into your training process, giving you false confidence.</a:t>
            </a:r>
            <a:endParaRPr sz="1400"/>
          </a:p>
          <a:p>
            <a:pPr indent="-203200" lvl="0" marL="228600" rtl="0" algn="l">
              <a:spcBef>
                <a:spcPts val="1600"/>
              </a:spcBef>
              <a:spcAft>
                <a:spcPts val="0"/>
              </a:spcAft>
              <a:buClr>
                <a:schemeClr val="dk1"/>
              </a:buClr>
              <a:buSzPts val="1400"/>
              <a:buChar char="●"/>
            </a:pPr>
            <a:r>
              <a:rPr b="1" lang="en" sz="1400">
                <a:solidFill>
                  <a:schemeClr val="dk1"/>
                </a:solidFill>
              </a:rPr>
              <a:t>The Mistake:</a:t>
            </a:r>
            <a:r>
              <a:rPr lang="en" sz="1400">
                <a:solidFill>
                  <a:schemeClr val="dk1"/>
                </a:solidFill>
              </a:rPr>
              <a:t> Applying transformations (like Min-Max Scaling ) to the entire dataset </a:t>
            </a:r>
            <a:r>
              <a:rPr i="1" lang="en" sz="1400">
                <a:solidFill>
                  <a:schemeClr val="dk1"/>
                </a:solidFill>
              </a:rPr>
              <a:t>before</a:t>
            </a:r>
            <a:r>
              <a:rPr lang="en" sz="1400">
                <a:solidFill>
                  <a:schemeClr val="dk1"/>
                </a:solidFill>
              </a:rPr>
              <a:t> splitting it.</a:t>
            </a:r>
            <a:endParaRPr sz="1400">
              <a:solidFill>
                <a:schemeClr val="dk1"/>
              </a:solidFill>
            </a:endParaRPr>
          </a:p>
          <a:p>
            <a:pPr indent="-203200" lvl="0" marL="228600" rtl="0" algn="l">
              <a:spcBef>
                <a:spcPts val="1000"/>
              </a:spcBef>
              <a:spcAft>
                <a:spcPts val="0"/>
              </a:spcAft>
              <a:buClr>
                <a:schemeClr val="dk1"/>
              </a:buClr>
              <a:buSzPts val="1400"/>
              <a:buChar char="●"/>
            </a:pPr>
            <a:r>
              <a:rPr b="1" lang="en" sz="1400">
                <a:solidFill>
                  <a:schemeClr val="dk1"/>
                </a:solidFill>
              </a:rPr>
              <a:t>The Consequence:</a:t>
            </a:r>
            <a:r>
              <a:rPr lang="en" sz="1400">
                <a:solidFill>
                  <a:schemeClr val="dk1"/>
                </a:solidFill>
              </a:rPr>
              <a:t> The model "sees" information from the test set (e.g., the global maximum value) during training.</a:t>
            </a:r>
            <a:endParaRPr sz="1400">
              <a:solidFill>
                <a:schemeClr val="dk1"/>
              </a:solidFill>
            </a:endParaRPr>
          </a:p>
          <a:p>
            <a:pPr indent="0" lvl="0" marL="228600" rtl="0" algn="l">
              <a:spcBef>
                <a:spcPts val="1000"/>
              </a:spcBef>
              <a:spcAft>
                <a:spcPts val="1600"/>
              </a:spcAft>
              <a:buNone/>
            </a:pPr>
            <a:r>
              <a:t/>
            </a:r>
            <a:endParaRPr sz="1400"/>
          </a:p>
        </p:txBody>
      </p:sp>
      <p:sp>
        <p:nvSpPr>
          <p:cNvPr id="818" name="Google Shape;818;p104"/>
          <p:cNvSpPr txBox="1"/>
          <p:nvPr/>
        </p:nvSpPr>
        <p:spPr>
          <a:xfrm>
            <a:off x="8000213" y="4744563"/>
            <a:ext cx="612600" cy="135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3"/>
              </a:rPr>
              <a:t>Source</a:t>
            </a:r>
            <a:endParaRPr sz="700">
              <a:latin typeface="Open Sans"/>
              <a:ea typeface="Open Sans"/>
              <a:cs typeface="Open Sans"/>
              <a:sym typeface="Open Sans"/>
            </a:endParaRPr>
          </a:p>
        </p:txBody>
      </p:sp>
      <p:sp>
        <p:nvSpPr>
          <p:cNvPr id="819" name="Google Shape;819;p104"/>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rgbClr val="000000"/>
              </a:buClr>
              <a:buSzPts val="2100"/>
              <a:buFont typeface="Arial"/>
              <a:buNone/>
            </a:pPr>
            <a:r>
              <a:rPr lang="en"/>
              <a:t>Avoiding Data Leakage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60"/>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What is Machine Learning?</a:t>
            </a:r>
            <a:endParaRPr/>
          </a:p>
        </p:txBody>
      </p:sp>
      <p:sp>
        <p:nvSpPr>
          <p:cNvPr id="286" name="Google Shape;286;p60"/>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287" name="Google Shape;287;p60"/>
          <p:cNvSpPr txBox="1"/>
          <p:nvPr/>
        </p:nvSpPr>
        <p:spPr>
          <a:xfrm>
            <a:off x="8003838" y="4786313"/>
            <a:ext cx="7053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3"/>
              </a:rPr>
              <a:t>Source</a:t>
            </a:r>
            <a:endParaRPr b="0" i="0" sz="700" u="none" cap="none" strike="noStrike">
              <a:solidFill>
                <a:srgbClr val="000000"/>
              </a:solidFill>
              <a:latin typeface="Open Sans"/>
              <a:ea typeface="Open Sans"/>
              <a:cs typeface="Open Sans"/>
              <a:sym typeface="Open Sans"/>
            </a:endParaRPr>
          </a:p>
        </p:txBody>
      </p:sp>
      <p:pic>
        <p:nvPicPr>
          <p:cNvPr id="288" name="Google Shape;288;p60"/>
          <p:cNvPicPr preferRelativeResize="0"/>
          <p:nvPr/>
        </p:nvPicPr>
        <p:blipFill rotWithShape="1">
          <a:blip r:embed="rId4">
            <a:alphaModFix/>
          </a:blip>
          <a:srcRect b="13713" l="0" r="0" t="14339"/>
          <a:stretch/>
        </p:blipFill>
        <p:spPr>
          <a:xfrm>
            <a:off x="1140163" y="986135"/>
            <a:ext cx="6863675" cy="367385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05"/>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Classification Performance Metrics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06"/>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Metrics</a:t>
            </a:r>
            <a:endParaRPr/>
          </a:p>
        </p:txBody>
      </p:sp>
      <p:sp>
        <p:nvSpPr>
          <p:cNvPr id="830" name="Google Shape;830;p106"/>
          <p:cNvSpPr txBox="1"/>
          <p:nvPr>
            <p:ph idx="1" type="body"/>
          </p:nvPr>
        </p:nvSpPr>
        <p:spPr>
          <a:xfrm>
            <a:off x="311700" y="928100"/>
            <a:ext cx="8527500" cy="378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There are  a lot of metrics that we can use, each one has different properties that we can use in different problems e.g.:</a:t>
            </a:r>
            <a:endParaRPr/>
          </a:p>
          <a:p>
            <a:pPr indent="-203200" lvl="0" marL="228600" rtl="0" algn="l">
              <a:lnSpc>
                <a:spcPct val="115000"/>
              </a:lnSpc>
              <a:spcBef>
                <a:spcPts val="1600"/>
              </a:spcBef>
              <a:spcAft>
                <a:spcPts val="0"/>
              </a:spcAft>
              <a:buSzPts val="1400"/>
              <a:buChar char="●"/>
            </a:pPr>
            <a:r>
              <a:rPr lang="en"/>
              <a:t>Imbalanced classes</a:t>
            </a:r>
            <a:endParaRPr/>
          </a:p>
          <a:p>
            <a:pPr indent="-203200" lvl="0" marL="228600" rtl="0" algn="l">
              <a:lnSpc>
                <a:spcPct val="115000"/>
              </a:lnSpc>
              <a:spcBef>
                <a:spcPts val="0"/>
              </a:spcBef>
              <a:spcAft>
                <a:spcPts val="0"/>
              </a:spcAft>
              <a:buSzPts val="1400"/>
              <a:buChar char="●"/>
            </a:pPr>
            <a:r>
              <a:rPr lang="en"/>
              <a:t>Minimizing False positive or False Negative</a:t>
            </a:r>
            <a:endParaRPr/>
          </a:p>
        </p:txBody>
      </p:sp>
      <p:sp>
        <p:nvSpPr>
          <p:cNvPr id="831" name="Google Shape;831;p106"/>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07"/>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Metrics Visualized: confusion matrix</a:t>
            </a:r>
            <a:endParaRPr/>
          </a:p>
        </p:txBody>
      </p:sp>
      <p:sp>
        <p:nvSpPr>
          <p:cNvPr id="837" name="Google Shape;837;p107"/>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838" name="Google Shape;838;p107"/>
          <p:cNvSpPr txBox="1"/>
          <p:nvPr/>
        </p:nvSpPr>
        <p:spPr>
          <a:xfrm>
            <a:off x="7646300" y="4786313"/>
            <a:ext cx="9690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3"/>
              </a:rPr>
              <a:t>Source</a:t>
            </a:r>
            <a:endParaRPr b="0" i="0" sz="700" u="none" cap="none" strike="noStrike">
              <a:solidFill>
                <a:srgbClr val="000000"/>
              </a:solidFill>
              <a:latin typeface="Open Sans"/>
              <a:ea typeface="Open Sans"/>
              <a:cs typeface="Open Sans"/>
              <a:sym typeface="Open Sans"/>
            </a:endParaRPr>
          </a:p>
        </p:txBody>
      </p:sp>
      <p:sp>
        <p:nvSpPr>
          <p:cNvPr id="839" name="Google Shape;839;p107"/>
          <p:cNvSpPr txBox="1"/>
          <p:nvPr/>
        </p:nvSpPr>
        <p:spPr>
          <a:xfrm>
            <a:off x="415425" y="3776788"/>
            <a:ext cx="8330700" cy="969000"/>
          </a:xfrm>
          <a:prstGeom prst="rect">
            <a:avLst/>
          </a:prstGeom>
          <a:noFill/>
          <a:ln>
            <a:noFill/>
          </a:ln>
        </p:spPr>
        <p:txBody>
          <a:bodyPr anchorCtr="0" anchor="t" bIns="45725" lIns="45725" spcFirstLastPara="1" rIns="45725" wrap="square" tIns="45725">
            <a:noAutofit/>
          </a:bodyPr>
          <a:lstStyle/>
          <a:p>
            <a:pPr indent="-203200" lvl="0" marL="228600" marR="0" rtl="0" algn="l">
              <a:lnSpc>
                <a:spcPct val="115000"/>
              </a:lnSpc>
              <a:spcBef>
                <a:spcPts val="0"/>
              </a:spcBef>
              <a:spcAft>
                <a:spcPts val="0"/>
              </a:spcAft>
              <a:buClr>
                <a:srgbClr val="303030"/>
              </a:buClr>
              <a:buSzPts val="1400"/>
              <a:buFont typeface="Open Sans"/>
              <a:buChar char="●"/>
            </a:pPr>
            <a:r>
              <a:rPr b="0" i="0" lang="en" sz="1400" u="none" cap="none" strike="noStrike">
                <a:solidFill>
                  <a:srgbClr val="303030"/>
                </a:solidFill>
                <a:latin typeface="Open Sans"/>
                <a:ea typeface="Open Sans"/>
                <a:cs typeface="Open Sans"/>
                <a:sym typeface="Open Sans"/>
              </a:rPr>
              <a:t>It is often used to describe the performance of a classification model on a set of test data for which the true values are known</a:t>
            </a:r>
            <a:endParaRPr b="0" i="0" sz="1400" u="none" cap="none" strike="noStrike">
              <a:solidFill>
                <a:srgbClr val="303030"/>
              </a:solidFill>
              <a:latin typeface="Open Sans"/>
              <a:ea typeface="Open Sans"/>
              <a:cs typeface="Open Sans"/>
              <a:sym typeface="Open Sans"/>
            </a:endParaRPr>
          </a:p>
          <a:p>
            <a:pPr indent="-203200" lvl="0" marL="228600" marR="0" rtl="0" algn="l">
              <a:lnSpc>
                <a:spcPct val="115000"/>
              </a:lnSpc>
              <a:spcBef>
                <a:spcPts val="0"/>
              </a:spcBef>
              <a:spcAft>
                <a:spcPts val="0"/>
              </a:spcAft>
              <a:buClr>
                <a:srgbClr val="303030"/>
              </a:buClr>
              <a:buSzPts val="1400"/>
              <a:buFont typeface="Open Sans"/>
              <a:buChar char="●"/>
            </a:pPr>
            <a:r>
              <a:rPr b="0" i="0" lang="en" sz="1400" u="none" cap="none" strike="noStrike">
                <a:solidFill>
                  <a:srgbClr val="303030"/>
                </a:solidFill>
                <a:latin typeface="Open Sans"/>
                <a:ea typeface="Open Sans"/>
                <a:cs typeface="Open Sans"/>
                <a:sym typeface="Open Sans"/>
              </a:rPr>
              <a:t>In general, you want a high number of TP and TN and a low number of FP and FN</a:t>
            </a:r>
            <a:endParaRPr b="0" i="0" sz="1400" u="none" cap="none" strike="noStrike">
              <a:solidFill>
                <a:srgbClr val="303030"/>
              </a:solidFill>
              <a:latin typeface="Open Sans"/>
              <a:ea typeface="Open Sans"/>
              <a:cs typeface="Open Sans"/>
              <a:sym typeface="Open Sans"/>
            </a:endParaRPr>
          </a:p>
        </p:txBody>
      </p:sp>
      <p:pic>
        <p:nvPicPr>
          <p:cNvPr id="840" name="Google Shape;840;p107"/>
          <p:cNvPicPr preferRelativeResize="0"/>
          <p:nvPr/>
        </p:nvPicPr>
        <p:blipFill rotWithShape="1">
          <a:blip r:embed="rId4">
            <a:alphaModFix/>
          </a:blip>
          <a:srcRect b="0" l="0" r="0" t="0"/>
          <a:stretch/>
        </p:blipFill>
        <p:spPr>
          <a:xfrm>
            <a:off x="1628919" y="898062"/>
            <a:ext cx="4855664" cy="2616101"/>
          </a:xfrm>
          <a:prstGeom prst="rect">
            <a:avLst/>
          </a:prstGeom>
          <a:noFill/>
          <a:ln>
            <a:noFill/>
          </a:ln>
        </p:spPr>
      </p:pic>
      <p:sp>
        <p:nvSpPr>
          <p:cNvPr id="841" name="Google Shape;841;p107"/>
          <p:cNvSpPr/>
          <p:nvPr/>
        </p:nvSpPr>
        <p:spPr>
          <a:xfrm rot="1378528">
            <a:off x="4181852" y="2372328"/>
            <a:ext cx="2134310" cy="711267"/>
          </a:xfrm>
          <a:prstGeom prst="ellipse">
            <a:avLst/>
          </a:prstGeom>
          <a:noFill/>
          <a:ln cap="flat" cmpd="sng" w="12700">
            <a:solidFill>
              <a:srgbClr val="BA7C2E"/>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700" u="none" cap="none" strike="noStrike">
              <a:solidFill>
                <a:schemeClr val="lt1"/>
              </a:solidFill>
              <a:latin typeface="Arial"/>
              <a:ea typeface="Arial"/>
              <a:cs typeface="Arial"/>
              <a:sym typeface="Arial"/>
            </a:endParaRPr>
          </a:p>
        </p:txBody>
      </p:sp>
      <p:sp>
        <p:nvSpPr>
          <p:cNvPr id="842" name="Google Shape;842;p107"/>
          <p:cNvSpPr/>
          <p:nvPr/>
        </p:nvSpPr>
        <p:spPr>
          <a:xfrm rot="-1740038">
            <a:off x="4258110" y="2448535"/>
            <a:ext cx="2134198" cy="711185"/>
          </a:xfrm>
          <a:prstGeom prst="ellipse">
            <a:avLst/>
          </a:prstGeom>
          <a:noFill/>
          <a:ln cap="flat" cmpd="sng" w="12700">
            <a:solidFill>
              <a:srgbClr val="BA7C2E"/>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700" u="none" cap="none" strike="noStrike">
              <a:solidFill>
                <a:schemeClr val="lt1"/>
              </a:solidFill>
              <a:latin typeface="Arial"/>
              <a:ea typeface="Arial"/>
              <a:cs typeface="Arial"/>
              <a:sym typeface="Arial"/>
            </a:endParaRPr>
          </a:p>
        </p:txBody>
      </p:sp>
      <p:cxnSp>
        <p:nvCxnSpPr>
          <p:cNvPr id="843" name="Google Shape;843;p107"/>
          <p:cNvCxnSpPr/>
          <p:nvPr/>
        </p:nvCxnSpPr>
        <p:spPr>
          <a:xfrm>
            <a:off x="6242254" y="3134708"/>
            <a:ext cx="872400" cy="13200"/>
          </a:xfrm>
          <a:prstGeom prst="straightConnector1">
            <a:avLst/>
          </a:prstGeom>
          <a:noFill/>
          <a:ln cap="flat" cmpd="sng" w="19050">
            <a:solidFill>
              <a:srgbClr val="FDA739"/>
            </a:solidFill>
            <a:prstDash val="solid"/>
            <a:round/>
            <a:headEnd len="sm" w="sm" type="none"/>
            <a:tailEnd len="med" w="med" type="triangle"/>
          </a:ln>
        </p:spPr>
      </p:cxnSp>
      <p:sp>
        <p:nvSpPr>
          <p:cNvPr id="844" name="Google Shape;844;p107"/>
          <p:cNvSpPr txBox="1"/>
          <p:nvPr/>
        </p:nvSpPr>
        <p:spPr>
          <a:xfrm>
            <a:off x="7102066" y="2915401"/>
            <a:ext cx="18207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303030"/>
              </a:buClr>
              <a:buSzPts val="1400"/>
              <a:buFont typeface="Open Sans"/>
              <a:buNone/>
            </a:pPr>
            <a:r>
              <a:rPr b="0" i="0" lang="en" sz="1200" u="none" cap="none" strike="noStrike">
                <a:solidFill>
                  <a:srgbClr val="303030"/>
                </a:solidFill>
                <a:latin typeface="Open Sans"/>
                <a:ea typeface="Open Sans"/>
                <a:cs typeface="Open Sans"/>
                <a:sym typeface="Open Sans"/>
              </a:rPr>
              <a:t>We want them </a:t>
            </a:r>
            <a:r>
              <a:rPr b="1" i="0" lang="en" sz="1200" u="none" cap="none" strike="noStrike">
                <a:solidFill>
                  <a:srgbClr val="00B050"/>
                </a:solidFill>
                <a:latin typeface="Open Sans"/>
                <a:ea typeface="Open Sans"/>
                <a:cs typeface="Open Sans"/>
                <a:sym typeface="Open Sans"/>
              </a:rPr>
              <a:t>high</a:t>
            </a:r>
            <a:endParaRPr sz="700"/>
          </a:p>
        </p:txBody>
      </p:sp>
      <p:cxnSp>
        <p:nvCxnSpPr>
          <p:cNvPr id="845" name="Google Shape;845;p107"/>
          <p:cNvCxnSpPr/>
          <p:nvPr/>
        </p:nvCxnSpPr>
        <p:spPr>
          <a:xfrm>
            <a:off x="6242254" y="2419508"/>
            <a:ext cx="872400" cy="13200"/>
          </a:xfrm>
          <a:prstGeom prst="straightConnector1">
            <a:avLst/>
          </a:prstGeom>
          <a:noFill/>
          <a:ln cap="flat" cmpd="sng" w="19050">
            <a:solidFill>
              <a:srgbClr val="FDA739"/>
            </a:solidFill>
            <a:prstDash val="solid"/>
            <a:round/>
            <a:headEnd len="sm" w="sm" type="none"/>
            <a:tailEnd len="med" w="med" type="triangle"/>
          </a:ln>
        </p:spPr>
      </p:cxnSp>
      <p:sp>
        <p:nvSpPr>
          <p:cNvPr id="846" name="Google Shape;846;p107"/>
          <p:cNvSpPr txBox="1"/>
          <p:nvPr/>
        </p:nvSpPr>
        <p:spPr>
          <a:xfrm>
            <a:off x="7102066" y="2200201"/>
            <a:ext cx="18207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303030"/>
              </a:buClr>
              <a:buSzPts val="1400"/>
              <a:buFont typeface="Open Sans"/>
              <a:buNone/>
            </a:pPr>
            <a:r>
              <a:rPr b="0" i="0" lang="en" sz="1200" u="none" cap="none" strike="noStrike">
                <a:solidFill>
                  <a:srgbClr val="303030"/>
                </a:solidFill>
                <a:latin typeface="Open Sans"/>
                <a:ea typeface="Open Sans"/>
                <a:cs typeface="Open Sans"/>
                <a:sym typeface="Open Sans"/>
              </a:rPr>
              <a:t>We want them </a:t>
            </a:r>
            <a:r>
              <a:rPr b="1" i="0" lang="en" sz="1200" u="none" cap="none" strike="noStrike">
                <a:solidFill>
                  <a:srgbClr val="FF0000"/>
                </a:solidFill>
                <a:latin typeface="Open Sans"/>
                <a:ea typeface="Open Sans"/>
                <a:cs typeface="Open Sans"/>
                <a:sym typeface="Open Sans"/>
              </a:rPr>
              <a:t>low</a:t>
            </a:r>
            <a:endParaRPr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08"/>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600"/>
              <a:buFont typeface="Arial"/>
              <a:buNone/>
            </a:pPr>
            <a:r>
              <a:rPr lang="en"/>
              <a:t>Metrics Visualized</a:t>
            </a:r>
            <a:endParaRPr/>
          </a:p>
        </p:txBody>
      </p:sp>
      <p:sp>
        <p:nvSpPr>
          <p:cNvPr id="852" name="Google Shape;852;p108"/>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853" name="Google Shape;853;p108"/>
          <p:cNvSpPr txBox="1"/>
          <p:nvPr/>
        </p:nvSpPr>
        <p:spPr>
          <a:xfrm>
            <a:off x="4979650" y="1332175"/>
            <a:ext cx="3590700" cy="1025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Open Sans"/>
              <a:ea typeface="Open Sans"/>
              <a:cs typeface="Open Sans"/>
              <a:sym typeface="Open Sans"/>
            </a:endParaRPr>
          </a:p>
        </p:txBody>
      </p:sp>
      <p:pic>
        <p:nvPicPr>
          <p:cNvPr descr="How To Evaluate Machine Learning Models - Confusion Matrix - Skilllx" id="854" name="Google Shape;854;p108"/>
          <p:cNvPicPr preferRelativeResize="0"/>
          <p:nvPr/>
        </p:nvPicPr>
        <p:blipFill rotWithShape="1">
          <a:blip r:embed="rId3">
            <a:alphaModFix/>
          </a:blip>
          <a:srcRect b="0" l="0" r="0" t="0"/>
          <a:stretch/>
        </p:blipFill>
        <p:spPr>
          <a:xfrm>
            <a:off x="160310" y="1281736"/>
            <a:ext cx="4636735" cy="2460622"/>
          </a:xfrm>
          <a:prstGeom prst="rect">
            <a:avLst/>
          </a:prstGeom>
          <a:noFill/>
          <a:ln>
            <a:noFill/>
          </a:ln>
        </p:spPr>
      </p:pic>
      <p:sp>
        <p:nvSpPr>
          <p:cNvPr id="855" name="Google Shape;855;p108"/>
          <p:cNvSpPr txBox="1"/>
          <p:nvPr/>
        </p:nvSpPr>
        <p:spPr>
          <a:xfrm>
            <a:off x="4857538" y="1086725"/>
            <a:ext cx="3934500" cy="37404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1" i="0" lang="en" sz="1200" u="sng" cap="none" strike="noStrike">
                <a:solidFill>
                  <a:srgbClr val="303030"/>
                </a:solidFill>
                <a:latin typeface="Open Sans"/>
                <a:ea typeface="Open Sans"/>
                <a:cs typeface="Open Sans"/>
                <a:sym typeface="Open Sans"/>
              </a:rPr>
              <a:t>True Positive (TP) </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predicted value matches the actual value</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actual value was positive and the model predicted a positive value</a:t>
            </a:r>
            <a:br>
              <a:rPr b="0" i="0" lang="en" sz="1200" u="none" cap="none" strike="noStrike">
                <a:solidFill>
                  <a:srgbClr val="303030"/>
                </a:solidFill>
                <a:latin typeface="Open Sans"/>
                <a:ea typeface="Open Sans"/>
                <a:cs typeface="Open Sans"/>
                <a:sym typeface="Open Sans"/>
              </a:rPr>
            </a:br>
            <a:endParaRPr b="0" i="0" sz="1200" u="none" cap="none" strike="noStrike">
              <a:solidFill>
                <a:srgbClr val="303030"/>
              </a:solidFill>
              <a:latin typeface="Open Sans"/>
              <a:ea typeface="Open Sans"/>
              <a:cs typeface="Open Sans"/>
              <a:sym typeface="Open Sans"/>
            </a:endParaRPr>
          </a:p>
          <a:p>
            <a:pPr indent="0" lvl="0" marL="0" marR="0" rtl="0" algn="l">
              <a:lnSpc>
                <a:spcPct val="100000"/>
              </a:lnSpc>
              <a:spcBef>
                <a:spcPts val="0"/>
              </a:spcBef>
              <a:spcAft>
                <a:spcPts val="0"/>
              </a:spcAft>
              <a:buNone/>
            </a:pPr>
            <a:r>
              <a:rPr b="1" i="0" lang="en" sz="1200" u="sng" cap="none" strike="noStrike">
                <a:solidFill>
                  <a:srgbClr val="303030"/>
                </a:solidFill>
                <a:latin typeface="Open Sans"/>
                <a:ea typeface="Open Sans"/>
                <a:cs typeface="Open Sans"/>
                <a:sym typeface="Open Sans"/>
              </a:rPr>
              <a:t>True Negative (TN) </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predicted value matches the actual value</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actual value was negative and the model predicted a negative value</a:t>
            </a:r>
            <a:br>
              <a:rPr b="0" i="0" lang="en" sz="1200" u="none" cap="none" strike="noStrike">
                <a:solidFill>
                  <a:srgbClr val="303030"/>
                </a:solidFill>
                <a:latin typeface="Open Sans"/>
                <a:ea typeface="Open Sans"/>
                <a:cs typeface="Open Sans"/>
                <a:sym typeface="Open Sans"/>
              </a:rPr>
            </a:br>
            <a:endParaRPr b="0" i="0" sz="1200" u="none" cap="none" strike="noStrike">
              <a:solidFill>
                <a:srgbClr val="303030"/>
              </a:solidFill>
              <a:latin typeface="Open Sans"/>
              <a:ea typeface="Open Sans"/>
              <a:cs typeface="Open Sans"/>
              <a:sym typeface="Open Sans"/>
            </a:endParaRPr>
          </a:p>
          <a:p>
            <a:pPr indent="0" lvl="0" marL="0" marR="0" rtl="0" algn="l">
              <a:lnSpc>
                <a:spcPct val="100000"/>
              </a:lnSpc>
              <a:spcBef>
                <a:spcPts val="0"/>
              </a:spcBef>
              <a:spcAft>
                <a:spcPts val="0"/>
              </a:spcAft>
              <a:buNone/>
            </a:pPr>
            <a:r>
              <a:rPr b="1" i="0" lang="en" sz="1200" u="sng" cap="none" strike="noStrike">
                <a:solidFill>
                  <a:srgbClr val="303030"/>
                </a:solidFill>
                <a:latin typeface="Open Sans"/>
                <a:ea typeface="Open Sans"/>
                <a:cs typeface="Open Sans"/>
                <a:sym typeface="Open Sans"/>
              </a:rPr>
              <a:t>False Positive (FP) – Type 1 error</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predicted value was falsely predicted</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actual value was negative but the model predicted a positive value - Also known as the Type 1 error</a:t>
            </a:r>
            <a:br>
              <a:rPr b="0" i="0" lang="en" sz="1200" u="none" cap="none" strike="noStrike">
                <a:solidFill>
                  <a:srgbClr val="303030"/>
                </a:solidFill>
                <a:latin typeface="Open Sans"/>
                <a:ea typeface="Open Sans"/>
                <a:cs typeface="Open Sans"/>
                <a:sym typeface="Open Sans"/>
              </a:rPr>
            </a:br>
            <a:endParaRPr b="0" i="0" sz="1200" u="none" cap="none" strike="noStrike">
              <a:solidFill>
                <a:srgbClr val="303030"/>
              </a:solidFill>
              <a:latin typeface="Open Sans"/>
              <a:ea typeface="Open Sans"/>
              <a:cs typeface="Open Sans"/>
              <a:sym typeface="Open Sans"/>
            </a:endParaRPr>
          </a:p>
          <a:p>
            <a:pPr indent="0" lvl="0" marL="0" marR="0" rtl="0" algn="l">
              <a:lnSpc>
                <a:spcPct val="100000"/>
              </a:lnSpc>
              <a:spcBef>
                <a:spcPts val="0"/>
              </a:spcBef>
              <a:spcAft>
                <a:spcPts val="0"/>
              </a:spcAft>
              <a:buNone/>
            </a:pPr>
            <a:r>
              <a:rPr b="1" i="0" lang="en" sz="1200" u="sng" cap="none" strike="noStrike">
                <a:solidFill>
                  <a:srgbClr val="303030"/>
                </a:solidFill>
                <a:latin typeface="Open Sans"/>
                <a:ea typeface="Open Sans"/>
                <a:cs typeface="Open Sans"/>
                <a:sym typeface="Open Sans"/>
              </a:rPr>
              <a:t>False Negative (FN) – Type 2 error</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predicted value was falsely predicted</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actual value was positive but the model predicted a negative value - Also known as the Type 2 error</a:t>
            </a:r>
            <a:endParaRPr sz="9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09"/>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Metrics Visualized: Accuracy</a:t>
            </a:r>
            <a:endParaRPr/>
          </a:p>
        </p:txBody>
      </p:sp>
      <p:sp>
        <p:nvSpPr>
          <p:cNvPr id="861" name="Google Shape;861;p10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pic>
        <p:nvPicPr>
          <p:cNvPr id="862" name="Google Shape;862;p109"/>
          <p:cNvPicPr preferRelativeResize="0"/>
          <p:nvPr/>
        </p:nvPicPr>
        <p:blipFill rotWithShape="1">
          <a:blip r:embed="rId3">
            <a:alphaModFix/>
          </a:blip>
          <a:srcRect b="2889" l="3558" r="0" t="1444"/>
          <a:stretch/>
        </p:blipFill>
        <p:spPr>
          <a:xfrm>
            <a:off x="727688" y="967325"/>
            <a:ext cx="1493625" cy="3208850"/>
          </a:xfrm>
          <a:prstGeom prst="rect">
            <a:avLst/>
          </a:prstGeom>
          <a:noFill/>
          <a:ln>
            <a:noFill/>
          </a:ln>
        </p:spPr>
      </p:pic>
      <p:pic>
        <p:nvPicPr>
          <p:cNvPr id="863" name="Google Shape;863;p109"/>
          <p:cNvPicPr preferRelativeResize="0"/>
          <p:nvPr/>
        </p:nvPicPr>
        <p:blipFill rotWithShape="1">
          <a:blip r:embed="rId4">
            <a:alphaModFix/>
          </a:blip>
          <a:srcRect b="0" l="0" r="0" t="0"/>
          <a:stretch/>
        </p:blipFill>
        <p:spPr>
          <a:xfrm>
            <a:off x="2900938" y="967325"/>
            <a:ext cx="1452425" cy="3208850"/>
          </a:xfrm>
          <a:prstGeom prst="rect">
            <a:avLst/>
          </a:prstGeom>
          <a:noFill/>
          <a:ln>
            <a:noFill/>
          </a:ln>
        </p:spPr>
      </p:pic>
      <p:sp>
        <p:nvSpPr>
          <p:cNvPr id="864" name="Google Shape;864;p109"/>
          <p:cNvSpPr txBox="1"/>
          <p:nvPr/>
        </p:nvSpPr>
        <p:spPr>
          <a:xfrm>
            <a:off x="534300" y="4495225"/>
            <a:ext cx="9690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5"/>
              </a:rPr>
              <a:t>Source</a:t>
            </a:r>
            <a:endParaRPr b="0" i="0" sz="700" u="none" cap="none" strike="noStrike">
              <a:solidFill>
                <a:srgbClr val="000000"/>
              </a:solidFill>
              <a:latin typeface="Open Sans"/>
              <a:ea typeface="Open Sans"/>
              <a:cs typeface="Open Sans"/>
              <a:sym typeface="Open Sans"/>
            </a:endParaRPr>
          </a:p>
        </p:txBody>
      </p:sp>
      <p:sp>
        <p:nvSpPr>
          <p:cNvPr id="865" name="Google Shape;865;p109"/>
          <p:cNvSpPr txBox="1"/>
          <p:nvPr/>
        </p:nvSpPr>
        <p:spPr>
          <a:xfrm>
            <a:off x="4706775" y="1082838"/>
            <a:ext cx="3975300" cy="2139300"/>
          </a:xfrm>
          <a:prstGeom prst="rect">
            <a:avLst/>
          </a:prstGeom>
          <a:noFill/>
          <a:ln>
            <a:noFill/>
          </a:ln>
        </p:spPr>
        <p:txBody>
          <a:bodyPr anchorCtr="0" anchor="t" bIns="45725" lIns="45725" spcFirstLastPara="1" rIns="45725" wrap="square" tIns="45725">
            <a:noAutofit/>
          </a:bodyPr>
          <a:lstStyle/>
          <a:p>
            <a:pPr indent="-203200" lvl="0" marL="228600" marR="0" rtl="0" algn="l">
              <a:lnSpc>
                <a:spcPct val="115000"/>
              </a:lnSpc>
              <a:spcBef>
                <a:spcPts val="0"/>
              </a:spcBef>
              <a:spcAft>
                <a:spcPts val="0"/>
              </a:spcAft>
              <a:buClr>
                <a:srgbClr val="303030"/>
              </a:buClr>
              <a:buSzPts val="1400"/>
              <a:buFont typeface="Open Sans"/>
              <a:buChar char="●"/>
            </a:pPr>
            <a:r>
              <a:rPr b="1" i="0" lang="en" sz="1400" u="none" cap="none" strike="noStrike">
                <a:solidFill>
                  <a:srgbClr val="303030"/>
                </a:solidFill>
                <a:latin typeface="Open Sans"/>
                <a:ea typeface="Open Sans"/>
                <a:cs typeface="Open Sans"/>
                <a:sym typeface="Open Sans"/>
              </a:rPr>
              <a:t>Accuracy</a:t>
            </a:r>
            <a:r>
              <a:rPr b="0" i="0" lang="en" sz="1400" u="none" cap="none" strike="noStrike">
                <a:solidFill>
                  <a:srgbClr val="303030"/>
                </a:solidFill>
                <a:latin typeface="Open Sans"/>
                <a:ea typeface="Open Sans"/>
                <a:cs typeface="Open Sans"/>
                <a:sym typeface="Open Sans"/>
              </a:rPr>
              <a:t>: Measures the percentage of the correctly classified instances</a:t>
            </a:r>
            <a:endParaRPr b="0" i="0" sz="1400" u="none" cap="none" strike="noStrike">
              <a:solidFill>
                <a:srgbClr val="303030"/>
              </a:solidFill>
              <a:latin typeface="Open Sans"/>
              <a:ea typeface="Open Sans"/>
              <a:cs typeface="Open Sans"/>
              <a:sym typeface="Open Sans"/>
            </a:endParaRPr>
          </a:p>
          <a:p>
            <a:pPr indent="-203200" lvl="0" marL="228600" marR="0" rtl="0" algn="l">
              <a:lnSpc>
                <a:spcPct val="115000"/>
              </a:lnSpc>
              <a:spcBef>
                <a:spcPts val="500"/>
              </a:spcBef>
              <a:spcAft>
                <a:spcPts val="0"/>
              </a:spcAft>
              <a:buClr>
                <a:srgbClr val="303030"/>
              </a:buClr>
              <a:buSzPts val="1400"/>
              <a:buFont typeface="Open Sans"/>
              <a:buChar char="●"/>
            </a:pPr>
            <a:r>
              <a:rPr b="0" i="0" lang="en" sz="1400" u="sng" cap="none" strike="noStrike">
                <a:solidFill>
                  <a:srgbClr val="303030"/>
                </a:solidFill>
                <a:latin typeface="Open Sans"/>
                <a:ea typeface="Open Sans"/>
                <a:cs typeface="Open Sans"/>
                <a:sym typeface="Open Sans"/>
              </a:rPr>
              <a:t>Careful</a:t>
            </a:r>
            <a:r>
              <a:rPr b="0" i="0" lang="en" sz="1400" u="none" cap="none" strike="noStrike">
                <a:solidFill>
                  <a:srgbClr val="303030"/>
                </a:solidFill>
                <a:latin typeface="Open Sans"/>
                <a:ea typeface="Open Sans"/>
                <a:cs typeface="Open Sans"/>
                <a:sym typeface="Open Sans"/>
              </a:rPr>
              <a:t>: Accuracy does not measure the misclassification error (False Positive and False Negatives)</a:t>
            </a:r>
            <a:endParaRPr b="0" i="0" sz="1400" u="none" cap="none" strike="noStrike">
              <a:solidFill>
                <a:srgbClr val="303030"/>
              </a:solidFill>
              <a:latin typeface="Open Sans"/>
              <a:ea typeface="Open Sans"/>
              <a:cs typeface="Open Sans"/>
              <a:sym typeface="Open Sans"/>
            </a:endParaRPr>
          </a:p>
          <a:p>
            <a:pPr indent="-203200" lvl="0" marL="228600" marR="0" rtl="0" algn="l">
              <a:lnSpc>
                <a:spcPct val="115000"/>
              </a:lnSpc>
              <a:spcBef>
                <a:spcPts val="500"/>
              </a:spcBef>
              <a:spcAft>
                <a:spcPts val="500"/>
              </a:spcAft>
              <a:buClr>
                <a:srgbClr val="303030"/>
              </a:buClr>
              <a:buSzPts val="1400"/>
              <a:buFont typeface="Open Sans"/>
              <a:buChar char="●"/>
            </a:pPr>
            <a:r>
              <a:rPr b="0" i="0" lang="en" sz="1400" u="none" cap="none" strike="noStrike">
                <a:solidFill>
                  <a:srgbClr val="303030"/>
                </a:solidFill>
                <a:latin typeface="Open Sans"/>
                <a:ea typeface="Open Sans"/>
                <a:cs typeface="Open Sans"/>
                <a:sym typeface="Open Sans"/>
              </a:rPr>
              <a:t>So when the dataset is </a:t>
            </a:r>
            <a:r>
              <a:rPr b="1" i="0" lang="en" sz="1400" u="none" cap="none" strike="noStrike">
                <a:solidFill>
                  <a:srgbClr val="303030"/>
                </a:solidFill>
                <a:latin typeface="Open Sans"/>
                <a:ea typeface="Open Sans"/>
                <a:cs typeface="Open Sans"/>
                <a:sym typeface="Open Sans"/>
              </a:rPr>
              <a:t>imbalanced</a:t>
            </a:r>
            <a:r>
              <a:rPr b="0" i="0" lang="en" sz="1400" u="none" cap="none" strike="noStrike">
                <a:solidFill>
                  <a:srgbClr val="303030"/>
                </a:solidFill>
                <a:latin typeface="Open Sans"/>
                <a:ea typeface="Open Sans"/>
                <a:cs typeface="Open Sans"/>
                <a:sym typeface="Open Sans"/>
              </a:rPr>
              <a:t> accuracy may be misleading</a:t>
            </a:r>
            <a:endParaRPr b="0" i="0" sz="1400" u="none" cap="none" strike="noStrike">
              <a:solidFill>
                <a:srgbClr val="303030"/>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10"/>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600"/>
              <a:buFont typeface="Arial"/>
              <a:buNone/>
            </a:pPr>
            <a:r>
              <a:rPr lang="en"/>
              <a:t>Metrics Visualized: Recall</a:t>
            </a:r>
            <a:endParaRPr/>
          </a:p>
        </p:txBody>
      </p:sp>
      <p:sp>
        <p:nvSpPr>
          <p:cNvPr id="871" name="Google Shape;871;p110"/>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pic>
        <p:nvPicPr>
          <p:cNvPr id="872" name="Google Shape;872;p110"/>
          <p:cNvPicPr preferRelativeResize="0"/>
          <p:nvPr/>
        </p:nvPicPr>
        <p:blipFill rotWithShape="1">
          <a:blip r:embed="rId3">
            <a:alphaModFix/>
          </a:blip>
          <a:srcRect b="2889" l="3558" r="0" t="1444"/>
          <a:stretch/>
        </p:blipFill>
        <p:spPr>
          <a:xfrm>
            <a:off x="727688" y="967325"/>
            <a:ext cx="1493625" cy="3208850"/>
          </a:xfrm>
          <a:prstGeom prst="rect">
            <a:avLst/>
          </a:prstGeom>
          <a:noFill/>
          <a:ln>
            <a:noFill/>
          </a:ln>
        </p:spPr>
      </p:pic>
      <p:pic>
        <p:nvPicPr>
          <p:cNvPr id="873" name="Google Shape;873;p110"/>
          <p:cNvPicPr preferRelativeResize="0"/>
          <p:nvPr/>
        </p:nvPicPr>
        <p:blipFill rotWithShape="1">
          <a:blip r:embed="rId4">
            <a:alphaModFix/>
          </a:blip>
          <a:srcRect b="0" l="0" r="0" t="0"/>
          <a:stretch/>
        </p:blipFill>
        <p:spPr>
          <a:xfrm>
            <a:off x="2940312" y="967325"/>
            <a:ext cx="1440208" cy="3208851"/>
          </a:xfrm>
          <a:prstGeom prst="rect">
            <a:avLst/>
          </a:prstGeom>
          <a:noFill/>
          <a:ln>
            <a:noFill/>
          </a:ln>
        </p:spPr>
      </p:pic>
      <p:sp>
        <p:nvSpPr>
          <p:cNvPr id="874" name="Google Shape;874;p110"/>
          <p:cNvSpPr txBox="1"/>
          <p:nvPr/>
        </p:nvSpPr>
        <p:spPr>
          <a:xfrm>
            <a:off x="4858538" y="1410550"/>
            <a:ext cx="3661800" cy="969000"/>
          </a:xfrm>
          <a:prstGeom prst="rect">
            <a:avLst/>
          </a:prstGeom>
          <a:noFill/>
          <a:ln>
            <a:noFill/>
          </a:ln>
        </p:spPr>
        <p:txBody>
          <a:bodyPr anchorCtr="0" anchor="t" bIns="45725" lIns="45725" spcFirstLastPara="1" rIns="45725" wrap="square" tIns="45725">
            <a:noAutofit/>
          </a:bodyPr>
          <a:lstStyle/>
          <a:p>
            <a:pPr indent="-203200" lvl="0" marL="228600" marR="0" rtl="0" algn="l">
              <a:lnSpc>
                <a:spcPct val="115000"/>
              </a:lnSpc>
              <a:spcBef>
                <a:spcPts val="0"/>
              </a:spcBef>
              <a:spcAft>
                <a:spcPts val="0"/>
              </a:spcAft>
              <a:buClr>
                <a:srgbClr val="303030"/>
              </a:buClr>
              <a:buSzPts val="1400"/>
              <a:buFont typeface="Open Sans"/>
              <a:buChar char="●"/>
            </a:pPr>
            <a:r>
              <a:rPr b="1" i="0" lang="en" sz="1400" u="none" cap="none" strike="noStrike">
                <a:solidFill>
                  <a:srgbClr val="303030"/>
                </a:solidFill>
                <a:latin typeface="Open Sans"/>
                <a:ea typeface="Open Sans"/>
                <a:cs typeface="Open Sans"/>
                <a:sym typeface="Open Sans"/>
              </a:rPr>
              <a:t>Recall</a:t>
            </a:r>
            <a:r>
              <a:rPr b="0" i="0" lang="en" sz="1400" u="none" cap="none" strike="noStrike">
                <a:solidFill>
                  <a:srgbClr val="303030"/>
                </a:solidFill>
                <a:latin typeface="Open Sans"/>
                <a:ea typeface="Open Sans"/>
                <a:cs typeface="Open Sans"/>
                <a:sym typeface="Open Sans"/>
              </a:rPr>
              <a:t>: </a:t>
            </a:r>
            <a:r>
              <a:rPr lang="en" sz="1400">
                <a:solidFill>
                  <a:srgbClr val="303030"/>
                </a:solidFill>
                <a:latin typeface="Open Sans"/>
                <a:ea typeface="Open Sans"/>
                <a:cs typeface="Open Sans"/>
                <a:sym typeface="Open Sans"/>
              </a:rPr>
              <a:t>also known as the true positive rate (TPR), is the percentage of data samples that a machine learning model correctly identifies as belonging to a class of interest—the “positive class”—out of the total samples for that class.</a:t>
            </a:r>
            <a:endParaRPr sz="1400">
              <a:solidFill>
                <a:srgbClr val="303030"/>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11"/>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600"/>
              <a:buFont typeface="Arial"/>
              <a:buNone/>
            </a:pPr>
            <a:r>
              <a:rPr lang="en"/>
              <a:t>Metrics Visualized: Precision</a:t>
            </a:r>
            <a:endParaRPr/>
          </a:p>
        </p:txBody>
      </p:sp>
      <p:sp>
        <p:nvSpPr>
          <p:cNvPr id="880" name="Google Shape;880;p11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pic>
        <p:nvPicPr>
          <p:cNvPr id="881" name="Google Shape;881;p111"/>
          <p:cNvPicPr preferRelativeResize="0"/>
          <p:nvPr/>
        </p:nvPicPr>
        <p:blipFill rotWithShape="1">
          <a:blip r:embed="rId3">
            <a:alphaModFix/>
          </a:blip>
          <a:srcRect b="2889" l="3558" r="0" t="1444"/>
          <a:stretch/>
        </p:blipFill>
        <p:spPr>
          <a:xfrm>
            <a:off x="727688" y="967325"/>
            <a:ext cx="1493625" cy="3208850"/>
          </a:xfrm>
          <a:prstGeom prst="rect">
            <a:avLst/>
          </a:prstGeom>
          <a:noFill/>
          <a:ln>
            <a:noFill/>
          </a:ln>
        </p:spPr>
      </p:pic>
      <p:pic>
        <p:nvPicPr>
          <p:cNvPr id="882" name="Google Shape;882;p111"/>
          <p:cNvPicPr preferRelativeResize="0"/>
          <p:nvPr/>
        </p:nvPicPr>
        <p:blipFill rotWithShape="1">
          <a:blip r:embed="rId4">
            <a:alphaModFix/>
          </a:blip>
          <a:srcRect b="0" l="0" r="0" t="0"/>
          <a:stretch/>
        </p:blipFill>
        <p:spPr>
          <a:xfrm>
            <a:off x="3012325" y="967325"/>
            <a:ext cx="1444835" cy="3208851"/>
          </a:xfrm>
          <a:prstGeom prst="rect">
            <a:avLst/>
          </a:prstGeom>
          <a:noFill/>
          <a:ln>
            <a:noFill/>
          </a:ln>
        </p:spPr>
      </p:pic>
      <p:sp>
        <p:nvSpPr>
          <p:cNvPr id="883" name="Google Shape;883;p111"/>
          <p:cNvSpPr txBox="1"/>
          <p:nvPr/>
        </p:nvSpPr>
        <p:spPr>
          <a:xfrm>
            <a:off x="4808675" y="1339300"/>
            <a:ext cx="3704400" cy="1189800"/>
          </a:xfrm>
          <a:prstGeom prst="rect">
            <a:avLst/>
          </a:prstGeom>
          <a:noFill/>
          <a:ln>
            <a:noFill/>
          </a:ln>
        </p:spPr>
        <p:txBody>
          <a:bodyPr anchorCtr="0" anchor="t" bIns="45725" lIns="45725" spcFirstLastPara="1" rIns="45725" wrap="square" tIns="45725">
            <a:noAutofit/>
          </a:bodyPr>
          <a:lstStyle/>
          <a:p>
            <a:pPr indent="-203200" lvl="0" marL="228600" marR="0" rtl="0" algn="l">
              <a:lnSpc>
                <a:spcPct val="115000"/>
              </a:lnSpc>
              <a:spcBef>
                <a:spcPts val="0"/>
              </a:spcBef>
              <a:spcAft>
                <a:spcPts val="0"/>
              </a:spcAft>
              <a:buClr>
                <a:srgbClr val="303030"/>
              </a:buClr>
              <a:buSzPts val="1400"/>
              <a:buFont typeface="Open Sans"/>
              <a:buChar char="●"/>
            </a:pPr>
            <a:r>
              <a:rPr b="1" i="0" lang="en" sz="1400" u="none" cap="none" strike="noStrike">
                <a:solidFill>
                  <a:srgbClr val="303030"/>
                </a:solidFill>
                <a:latin typeface="Open Sans"/>
                <a:ea typeface="Open Sans"/>
                <a:cs typeface="Open Sans"/>
                <a:sym typeface="Open Sans"/>
              </a:rPr>
              <a:t>Precision</a:t>
            </a:r>
            <a:r>
              <a:rPr b="0" i="0" lang="en" sz="1400" u="none" cap="none" strike="noStrike">
                <a:solidFill>
                  <a:srgbClr val="303030"/>
                </a:solidFill>
                <a:latin typeface="Open Sans"/>
                <a:ea typeface="Open Sans"/>
                <a:cs typeface="Open Sans"/>
                <a:sym typeface="Open Sans"/>
              </a:rPr>
              <a:t>: Measur</a:t>
            </a:r>
            <a:r>
              <a:rPr lang="en" sz="1400">
                <a:solidFill>
                  <a:srgbClr val="303030"/>
                </a:solidFill>
                <a:latin typeface="Open Sans"/>
                <a:ea typeface="Open Sans"/>
                <a:cs typeface="Open Sans"/>
                <a:sym typeface="Open Sans"/>
              </a:rPr>
              <a:t>es is a metric that measures how often a machine learning model correctly predicts the positive class. You can calculate precision by dividing the number of correct positive predictions (true positives) by the total number of instances the model predicted as positive (both true and false positives).</a:t>
            </a:r>
            <a:endParaRPr sz="1400">
              <a:solidFill>
                <a:srgbClr val="303030"/>
              </a:solidFill>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12"/>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600"/>
              <a:buFont typeface="Arial"/>
              <a:buNone/>
            </a:pPr>
            <a:r>
              <a:rPr lang="en"/>
              <a:t>Metrics Visualized: F1 Score</a:t>
            </a:r>
            <a:endParaRPr/>
          </a:p>
        </p:txBody>
      </p:sp>
      <p:sp>
        <p:nvSpPr>
          <p:cNvPr id="889" name="Google Shape;889;p112"/>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pic>
        <p:nvPicPr>
          <p:cNvPr id="890" name="Google Shape;890;p112"/>
          <p:cNvPicPr preferRelativeResize="0"/>
          <p:nvPr/>
        </p:nvPicPr>
        <p:blipFill rotWithShape="1">
          <a:blip r:embed="rId3">
            <a:alphaModFix/>
          </a:blip>
          <a:srcRect b="2889" l="3558" r="0" t="1444"/>
          <a:stretch/>
        </p:blipFill>
        <p:spPr>
          <a:xfrm>
            <a:off x="727688" y="967325"/>
            <a:ext cx="1493625" cy="3208850"/>
          </a:xfrm>
          <a:prstGeom prst="rect">
            <a:avLst/>
          </a:prstGeom>
          <a:noFill/>
          <a:ln>
            <a:noFill/>
          </a:ln>
        </p:spPr>
      </p:pic>
      <p:pic>
        <p:nvPicPr>
          <p:cNvPr id="891" name="Google Shape;891;p112"/>
          <p:cNvPicPr preferRelativeResize="0"/>
          <p:nvPr/>
        </p:nvPicPr>
        <p:blipFill rotWithShape="1">
          <a:blip r:embed="rId4">
            <a:alphaModFix/>
          </a:blip>
          <a:srcRect b="0" l="0" r="0" t="0"/>
          <a:stretch/>
        </p:blipFill>
        <p:spPr>
          <a:xfrm>
            <a:off x="2976174" y="967325"/>
            <a:ext cx="1493625" cy="3253333"/>
          </a:xfrm>
          <a:prstGeom prst="rect">
            <a:avLst/>
          </a:prstGeom>
          <a:noFill/>
          <a:ln>
            <a:noFill/>
          </a:ln>
        </p:spPr>
      </p:pic>
      <p:sp>
        <p:nvSpPr>
          <p:cNvPr id="892" name="Google Shape;892;p112"/>
          <p:cNvSpPr txBox="1"/>
          <p:nvPr/>
        </p:nvSpPr>
        <p:spPr>
          <a:xfrm>
            <a:off x="4979650" y="1332175"/>
            <a:ext cx="3590700" cy="1025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Open Sans"/>
              <a:ea typeface="Open Sans"/>
              <a:cs typeface="Open Sans"/>
              <a:sym typeface="Open Sans"/>
            </a:endParaRPr>
          </a:p>
        </p:txBody>
      </p:sp>
      <p:sp>
        <p:nvSpPr>
          <p:cNvPr id="893" name="Google Shape;893;p112"/>
          <p:cNvSpPr txBox="1"/>
          <p:nvPr/>
        </p:nvSpPr>
        <p:spPr>
          <a:xfrm>
            <a:off x="4993900" y="1310813"/>
            <a:ext cx="3305700" cy="662700"/>
          </a:xfrm>
          <a:prstGeom prst="rect">
            <a:avLst/>
          </a:prstGeom>
          <a:noFill/>
          <a:ln>
            <a:noFill/>
          </a:ln>
        </p:spPr>
        <p:txBody>
          <a:bodyPr anchorCtr="0" anchor="t" bIns="45725" lIns="45725" spcFirstLastPara="1" rIns="45725" wrap="square" tIns="45725">
            <a:noAutofit/>
          </a:bodyPr>
          <a:lstStyle/>
          <a:p>
            <a:pPr indent="-203200" lvl="0" marL="228600" marR="0" rtl="0" algn="l">
              <a:lnSpc>
                <a:spcPct val="115000"/>
              </a:lnSpc>
              <a:spcBef>
                <a:spcPts val="0"/>
              </a:spcBef>
              <a:spcAft>
                <a:spcPts val="0"/>
              </a:spcAft>
              <a:buClr>
                <a:srgbClr val="303030"/>
              </a:buClr>
              <a:buSzPts val="1400"/>
              <a:buFont typeface="Open Sans"/>
              <a:buChar char="●"/>
            </a:pPr>
            <a:r>
              <a:rPr b="1" i="0" lang="en" sz="1400" u="none" cap="none" strike="noStrike">
                <a:solidFill>
                  <a:srgbClr val="303030"/>
                </a:solidFill>
                <a:latin typeface="Open Sans"/>
                <a:ea typeface="Open Sans"/>
                <a:cs typeface="Open Sans"/>
                <a:sym typeface="Open Sans"/>
              </a:rPr>
              <a:t>F1 Score</a:t>
            </a:r>
            <a:r>
              <a:rPr b="0" i="0" lang="en" sz="1400" u="none" cap="none" strike="noStrike">
                <a:solidFill>
                  <a:srgbClr val="303030"/>
                </a:solidFill>
                <a:latin typeface="Open Sans"/>
                <a:ea typeface="Open Sans"/>
                <a:cs typeface="Open Sans"/>
                <a:sym typeface="Open Sans"/>
              </a:rPr>
              <a:t>: The harmonic </a:t>
            </a:r>
            <a:r>
              <a:rPr lang="en" sz="1400">
                <a:solidFill>
                  <a:srgbClr val="303030"/>
                </a:solidFill>
                <a:latin typeface="Open Sans"/>
                <a:ea typeface="Open Sans"/>
                <a:cs typeface="Open Sans"/>
                <a:sym typeface="Open Sans"/>
              </a:rPr>
              <a:t>mean</a:t>
            </a:r>
            <a:r>
              <a:rPr b="0" i="0" lang="en" sz="1400" u="none" cap="none" strike="noStrike">
                <a:solidFill>
                  <a:srgbClr val="303030"/>
                </a:solidFill>
                <a:latin typeface="Open Sans"/>
                <a:ea typeface="Open Sans"/>
                <a:cs typeface="Open Sans"/>
                <a:sym typeface="Open Sans"/>
              </a:rPr>
              <a:t> of precision and recall</a:t>
            </a:r>
            <a:endParaRPr b="0" i="0" sz="1400" u="none" cap="none" strike="noStrike">
              <a:solidFill>
                <a:srgbClr val="303030"/>
              </a:solidFill>
              <a:latin typeface="Open Sans"/>
              <a:ea typeface="Open Sans"/>
              <a:cs typeface="Open Sans"/>
              <a:sym typeface="Open Sans"/>
            </a:endParaRPr>
          </a:p>
          <a:p>
            <a:pPr indent="0" lvl="0" marL="0" marR="0" rtl="0" algn="l">
              <a:lnSpc>
                <a:spcPct val="100000"/>
              </a:lnSpc>
              <a:spcBef>
                <a:spcPts val="1600"/>
              </a:spcBef>
              <a:spcAft>
                <a:spcPts val="0"/>
              </a:spcAft>
              <a:buClr>
                <a:srgbClr val="000000"/>
              </a:buClr>
              <a:buSzPts val="700"/>
              <a:buFont typeface="Arial"/>
              <a:buNone/>
            </a:pPr>
            <a:r>
              <a:t/>
            </a:r>
            <a:endParaRPr b="0" i="0" sz="700" u="none" cap="none" strike="noStrike">
              <a:solidFill>
                <a:srgbClr val="000000"/>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13"/>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ROC and AUC</a:t>
            </a:r>
            <a:endParaRPr/>
          </a:p>
        </p:txBody>
      </p:sp>
      <p:sp>
        <p:nvSpPr>
          <p:cNvPr id="899" name="Google Shape;899;p113"/>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900" name="Google Shape;900;p113"/>
          <p:cNvSpPr txBox="1"/>
          <p:nvPr/>
        </p:nvSpPr>
        <p:spPr>
          <a:xfrm>
            <a:off x="384700" y="1025850"/>
            <a:ext cx="3861300" cy="2309700"/>
          </a:xfrm>
          <a:prstGeom prst="rect">
            <a:avLst/>
          </a:prstGeom>
          <a:noFill/>
          <a:ln>
            <a:noFill/>
          </a:ln>
        </p:spPr>
        <p:txBody>
          <a:bodyPr anchorCtr="0" anchor="t" bIns="45725" lIns="45725" spcFirstLastPara="1" rIns="45725" wrap="square" tIns="45725">
            <a:noAutofit/>
          </a:bodyPr>
          <a:lstStyle/>
          <a:p>
            <a:pPr indent="-203200" lvl="0" marL="228600" marR="0" rtl="0" algn="l">
              <a:lnSpc>
                <a:spcPct val="100000"/>
              </a:lnSpc>
              <a:spcBef>
                <a:spcPts val="0"/>
              </a:spcBef>
              <a:spcAft>
                <a:spcPts val="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ROC</a:t>
            </a:r>
            <a:r>
              <a:rPr b="0" i="0" lang="en" sz="1000" u="none" cap="none" strike="noStrike">
                <a:solidFill>
                  <a:srgbClr val="000000"/>
                </a:solidFill>
                <a:latin typeface="Open Sans"/>
                <a:ea typeface="Open Sans"/>
                <a:cs typeface="Open Sans"/>
                <a:sym typeface="Open Sans"/>
              </a:rPr>
              <a:t>(Receiver Operator Characteristic ) </a:t>
            </a:r>
            <a:r>
              <a:rPr b="0" i="0" lang="en" sz="1400" u="none" cap="none" strike="noStrike">
                <a:solidFill>
                  <a:srgbClr val="000000"/>
                </a:solidFill>
                <a:latin typeface="Open Sans"/>
                <a:ea typeface="Open Sans"/>
                <a:cs typeface="Open Sans"/>
                <a:sym typeface="Open Sans"/>
              </a:rPr>
              <a:t>is the TPR against the FPR</a:t>
            </a:r>
            <a:endParaRPr b="0" i="0" sz="1400" u="none" cap="none" strike="noStrike">
              <a:solidFill>
                <a:srgbClr val="000000"/>
              </a:solidFill>
              <a:latin typeface="Open Sans"/>
              <a:ea typeface="Open Sans"/>
              <a:cs typeface="Open Sans"/>
              <a:sym typeface="Open Sans"/>
            </a:endParaRPr>
          </a:p>
          <a:p>
            <a:pPr indent="-203200" lvl="0" marL="228600" marR="0" rtl="0" algn="l">
              <a:lnSpc>
                <a:spcPct val="100000"/>
              </a:lnSpc>
              <a:spcBef>
                <a:spcPts val="500"/>
              </a:spcBef>
              <a:spcAft>
                <a:spcPts val="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AUC </a:t>
            </a:r>
            <a:r>
              <a:rPr b="0" i="0" lang="en" sz="1000" u="none" cap="none" strike="noStrike">
                <a:solidFill>
                  <a:srgbClr val="000000"/>
                </a:solidFill>
                <a:latin typeface="Open Sans"/>
                <a:ea typeface="Open Sans"/>
                <a:cs typeface="Open Sans"/>
                <a:sym typeface="Open Sans"/>
              </a:rPr>
              <a:t>(Area Under the Curve) </a:t>
            </a:r>
            <a:r>
              <a:rPr b="0" i="0" lang="en" sz="1400" u="none" cap="none" strike="noStrike">
                <a:solidFill>
                  <a:srgbClr val="000000"/>
                </a:solidFill>
                <a:latin typeface="Open Sans"/>
                <a:ea typeface="Open Sans"/>
                <a:cs typeface="Open Sans"/>
                <a:sym typeface="Open Sans"/>
              </a:rPr>
              <a:t>measures the probability that our classifier makes a correct prediction</a:t>
            </a:r>
            <a:endParaRPr b="0" i="0" sz="1400" u="none" cap="none" strike="noStrike">
              <a:solidFill>
                <a:srgbClr val="000000"/>
              </a:solidFill>
              <a:latin typeface="Open Sans"/>
              <a:ea typeface="Open Sans"/>
              <a:cs typeface="Open Sans"/>
              <a:sym typeface="Open Sans"/>
            </a:endParaRPr>
          </a:p>
          <a:p>
            <a:pPr indent="-203200" lvl="0" marL="228600" marR="0" rtl="0" algn="l">
              <a:lnSpc>
                <a:spcPct val="100000"/>
              </a:lnSpc>
              <a:spcBef>
                <a:spcPts val="500"/>
              </a:spcBef>
              <a:spcAft>
                <a:spcPts val="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The dotted line denotes that the prediction is random(AUC=0.5)</a:t>
            </a:r>
            <a:endParaRPr b="0" i="0" sz="1400" u="none" cap="none" strike="noStrike">
              <a:solidFill>
                <a:srgbClr val="000000"/>
              </a:solidFill>
              <a:latin typeface="Open Sans"/>
              <a:ea typeface="Open Sans"/>
              <a:cs typeface="Open Sans"/>
              <a:sym typeface="Open Sans"/>
            </a:endParaRPr>
          </a:p>
          <a:p>
            <a:pPr indent="-203200" lvl="0" marL="228600" marR="0" rtl="0" algn="l">
              <a:lnSpc>
                <a:spcPct val="100000"/>
              </a:lnSpc>
              <a:spcBef>
                <a:spcPts val="500"/>
              </a:spcBef>
              <a:spcAft>
                <a:spcPts val="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The closest to 1 means our classifier is getting better</a:t>
            </a:r>
            <a:endParaRPr b="0" i="0" sz="1400" u="none" cap="none" strike="noStrike">
              <a:solidFill>
                <a:srgbClr val="000000"/>
              </a:solidFill>
              <a:latin typeface="Open Sans"/>
              <a:ea typeface="Open Sans"/>
              <a:cs typeface="Open Sans"/>
              <a:sym typeface="Open Sans"/>
            </a:endParaRPr>
          </a:p>
          <a:p>
            <a:pPr indent="-203200" lvl="0" marL="228600" marR="0" rtl="0" algn="l">
              <a:lnSpc>
                <a:spcPct val="100000"/>
              </a:lnSpc>
              <a:spcBef>
                <a:spcPts val="500"/>
              </a:spcBef>
              <a:spcAft>
                <a:spcPts val="50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AUC is a great metric to compare classifiers between them</a:t>
            </a:r>
            <a:endParaRPr b="0" i="0" sz="1400" u="none" cap="none" strike="noStrike">
              <a:solidFill>
                <a:srgbClr val="000000"/>
              </a:solidFill>
              <a:latin typeface="Open Sans"/>
              <a:ea typeface="Open Sans"/>
              <a:cs typeface="Open Sans"/>
              <a:sym typeface="Open Sans"/>
            </a:endParaRPr>
          </a:p>
        </p:txBody>
      </p:sp>
      <p:pic>
        <p:nvPicPr>
          <p:cNvPr id="901" name="Google Shape;901;p113"/>
          <p:cNvPicPr preferRelativeResize="0"/>
          <p:nvPr/>
        </p:nvPicPr>
        <p:blipFill rotWithShape="1">
          <a:blip r:embed="rId3">
            <a:alphaModFix/>
          </a:blip>
          <a:srcRect b="0" l="0" r="0" t="0"/>
          <a:stretch/>
        </p:blipFill>
        <p:spPr>
          <a:xfrm>
            <a:off x="2974976" y="3875838"/>
            <a:ext cx="1798938" cy="910475"/>
          </a:xfrm>
          <a:prstGeom prst="rect">
            <a:avLst/>
          </a:prstGeom>
          <a:noFill/>
          <a:ln>
            <a:noFill/>
          </a:ln>
        </p:spPr>
      </p:pic>
      <p:pic>
        <p:nvPicPr>
          <p:cNvPr id="902" name="Google Shape;902;p113"/>
          <p:cNvPicPr preferRelativeResize="0"/>
          <p:nvPr/>
        </p:nvPicPr>
        <p:blipFill rotWithShape="1">
          <a:blip r:embed="rId4">
            <a:alphaModFix/>
          </a:blip>
          <a:srcRect b="0" l="0" r="0" t="0"/>
          <a:stretch/>
        </p:blipFill>
        <p:spPr>
          <a:xfrm>
            <a:off x="311700" y="3792831"/>
            <a:ext cx="2745487" cy="649638"/>
          </a:xfrm>
          <a:prstGeom prst="rect">
            <a:avLst/>
          </a:prstGeom>
          <a:noFill/>
          <a:ln>
            <a:noFill/>
          </a:ln>
        </p:spPr>
      </p:pic>
      <p:pic>
        <p:nvPicPr>
          <p:cNvPr id="903" name="Google Shape;903;p113"/>
          <p:cNvPicPr preferRelativeResize="0"/>
          <p:nvPr/>
        </p:nvPicPr>
        <p:blipFill rotWithShape="1">
          <a:blip r:embed="rId5">
            <a:alphaModFix/>
          </a:blip>
          <a:srcRect b="0" l="0" r="0" t="0"/>
          <a:stretch/>
        </p:blipFill>
        <p:spPr>
          <a:xfrm>
            <a:off x="4493175" y="423457"/>
            <a:ext cx="3882583" cy="2911938"/>
          </a:xfrm>
          <a:prstGeom prst="rect">
            <a:avLst/>
          </a:prstGeom>
          <a:noFill/>
          <a:ln>
            <a:noFill/>
          </a:ln>
        </p:spPr>
      </p:pic>
      <p:sp>
        <p:nvSpPr>
          <p:cNvPr id="904" name="Google Shape;904;p113"/>
          <p:cNvSpPr txBox="1"/>
          <p:nvPr/>
        </p:nvSpPr>
        <p:spPr>
          <a:xfrm>
            <a:off x="5150999" y="3459478"/>
            <a:ext cx="1602600" cy="1008900"/>
          </a:xfrm>
          <a:prstGeom prst="rect">
            <a:avLst/>
          </a:prstGeom>
          <a:noFill/>
          <a:ln>
            <a:noFill/>
          </a:ln>
        </p:spPr>
        <p:txBody>
          <a:bodyPr anchorCtr="0" anchor="t" bIns="45725" lIns="45725" spcFirstLastPara="1" rIns="45725" wrap="square" tIns="457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303030"/>
                </a:solidFill>
                <a:latin typeface="Open Sans"/>
                <a:ea typeface="Open Sans"/>
                <a:cs typeface="Open Sans"/>
                <a:sym typeface="Open Sans"/>
              </a:rPr>
              <a:t>AUC</a:t>
            </a:r>
            <a:r>
              <a:rPr b="0" i="0" lang="en" sz="1000" u="none" cap="none" strike="noStrike">
                <a:solidFill>
                  <a:srgbClr val="303030"/>
                </a:solidFill>
                <a:latin typeface="Open Sans"/>
                <a:ea typeface="Open Sans"/>
                <a:cs typeface="Open Sans"/>
                <a:sym typeface="Open Sans"/>
              </a:rPr>
              <a:t> is </a:t>
            </a:r>
            <a:r>
              <a:rPr b="1" i="0" lang="en" sz="1000" u="none" cap="none" strike="noStrike">
                <a:solidFill>
                  <a:srgbClr val="303030"/>
                </a:solidFill>
                <a:latin typeface="Open Sans"/>
                <a:ea typeface="Open Sans"/>
                <a:cs typeface="Open Sans"/>
                <a:sym typeface="Open Sans"/>
              </a:rPr>
              <a:t>the area below each curve</a:t>
            </a:r>
            <a:r>
              <a:rPr b="0" i="0" lang="en" sz="1000" u="none" cap="none" strike="noStrike">
                <a:solidFill>
                  <a:srgbClr val="303030"/>
                </a:solidFill>
                <a:latin typeface="Open Sans"/>
                <a:ea typeface="Open Sans"/>
                <a:cs typeface="Open Sans"/>
                <a:sym typeface="Open Sans"/>
              </a:rPr>
              <a:t>. The larger the area the better the model</a:t>
            </a:r>
            <a:endParaRPr b="1" i="0" sz="1000" u="none" cap="none" strike="noStrike">
              <a:solidFill>
                <a:srgbClr val="303030"/>
              </a:solidFill>
              <a:latin typeface="Open Sans"/>
              <a:ea typeface="Open Sans"/>
              <a:cs typeface="Open Sans"/>
              <a:sym typeface="Open Sans"/>
            </a:endParaRPr>
          </a:p>
        </p:txBody>
      </p:sp>
      <p:pic>
        <p:nvPicPr>
          <p:cNvPr id="905" name="Google Shape;905;p113"/>
          <p:cNvPicPr preferRelativeResize="0"/>
          <p:nvPr/>
        </p:nvPicPr>
        <p:blipFill rotWithShape="1">
          <a:blip r:embed="rId6">
            <a:alphaModFix/>
          </a:blip>
          <a:srcRect b="0" l="0" r="0" t="0"/>
          <a:stretch/>
        </p:blipFill>
        <p:spPr>
          <a:xfrm>
            <a:off x="6826858" y="3403564"/>
            <a:ext cx="1508344" cy="1299743"/>
          </a:xfrm>
          <a:prstGeom prst="rect">
            <a:avLst/>
          </a:prstGeom>
          <a:noFill/>
          <a:ln>
            <a:noFill/>
          </a:ln>
        </p:spPr>
      </p:pic>
      <p:sp>
        <p:nvSpPr>
          <p:cNvPr id="906" name="Google Shape;906;p113"/>
          <p:cNvSpPr txBox="1"/>
          <p:nvPr/>
        </p:nvSpPr>
        <p:spPr>
          <a:xfrm>
            <a:off x="7581029" y="3971059"/>
            <a:ext cx="451200" cy="257100"/>
          </a:xfrm>
          <a:prstGeom prst="rect">
            <a:avLst/>
          </a:prstGeom>
          <a:noFill/>
          <a:ln>
            <a:noFill/>
          </a:ln>
        </p:spPr>
        <p:txBody>
          <a:bodyPr anchorCtr="0" anchor="t" bIns="45725" lIns="45725" spcFirstLastPara="1" rIns="45725" wrap="square" tIns="457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303030"/>
                </a:solidFill>
                <a:latin typeface="Open Sans"/>
                <a:ea typeface="Open Sans"/>
                <a:cs typeface="Open Sans"/>
                <a:sym typeface="Open Sans"/>
              </a:rPr>
              <a:t>AUC</a:t>
            </a:r>
            <a:endParaRPr b="1" i="0" sz="1000" u="none" cap="none" strike="noStrike">
              <a:solidFill>
                <a:srgbClr val="303030"/>
              </a:solidFill>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14"/>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Imbalanced datasets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61"/>
          <p:cNvSpPr txBox="1"/>
          <p:nvPr>
            <p:ph type="title"/>
          </p:nvPr>
        </p:nvSpPr>
        <p:spPr>
          <a:xfrm>
            <a:off x="155850" y="146313"/>
            <a:ext cx="40119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A map of Data Science</a:t>
            </a:r>
            <a:endParaRPr/>
          </a:p>
        </p:txBody>
      </p:sp>
      <p:sp>
        <p:nvSpPr>
          <p:cNvPr id="294" name="Google Shape;294;p61"/>
          <p:cNvSpPr txBox="1"/>
          <p:nvPr>
            <p:ph idx="12" type="sldNum"/>
          </p:nvPr>
        </p:nvSpPr>
        <p:spPr>
          <a:xfrm>
            <a:off x="4217182" y="2393157"/>
            <a:ext cx="274500" cy="107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1800"/>
          </a:p>
        </p:txBody>
      </p:sp>
      <p:grpSp>
        <p:nvGrpSpPr>
          <p:cNvPr id="295" name="Google Shape;295;p61"/>
          <p:cNvGrpSpPr/>
          <p:nvPr/>
        </p:nvGrpSpPr>
        <p:grpSpPr>
          <a:xfrm>
            <a:off x="3541132" y="1691414"/>
            <a:ext cx="1801192" cy="1801192"/>
            <a:chOff x="5393710" y="2852378"/>
            <a:chExt cx="4280400" cy="4280400"/>
          </a:xfrm>
        </p:grpSpPr>
        <p:sp>
          <p:nvSpPr>
            <p:cNvPr id="296" name="Google Shape;296;p61"/>
            <p:cNvSpPr/>
            <p:nvPr/>
          </p:nvSpPr>
          <p:spPr>
            <a:xfrm>
              <a:off x="5393710" y="2852378"/>
              <a:ext cx="4280400" cy="4280400"/>
            </a:xfrm>
            <a:prstGeom prst="ellipse">
              <a:avLst/>
            </a:prstGeom>
            <a:solidFill>
              <a:schemeClr val="lt1"/>
            </a:solidFill>
            <a:ln cap="flat" cmpd="sng" w="57150">
              <a:solidFill>
                <a:srgbClr val="4A86E8"/>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97" name="Google Shape;297;p61"/>
            <p:cNvPicPr preferRelativeResize="0"/>
            <p:nvPr/>
          </p:nvPicPr>
          <p:blipFill rotWithShape="1">
            <a:blip r:embed="rId3">
              <a:alphaModFix/>
            </a:blip>
            <a:srcRect b="0" l="0" r="0" t="0"/>
            <a:stretch/>
          </p:blipFill>
          <p:spPr>
            <a:xfrm>
              <a:off x="5665158" y="3298180"/>
              <a:ext cx="3737504" cy="2890738"/>
            </a:xfrm>
            <a:prstGeom prst="rect">
              <a:avLst/>
            </a:prstGeom>
            <a:noFill/>
            <a:ln>
              <a:noFill/>
            </a:ln>
          </p:spPr>
        </p:pic>
      </p:grpSp>
      <p:grpSp>
        <p:nvGrpSpPr>
          <p:cNvPr id="298" name="Google Shape;298;p61"/>
          <p:cNvGrpSpPr/>
          <p:nvPr/>
        </p:nvGrpSpPr>
        <p:grpSpPr>
          <a:xfrm>
            <a:off x="1018658" y="1641608"/>
            <a:ext cx="1801192" cy="1801192"/>
            <a:chOff x="944700" y="2733400"/>
            <a:chExt cx="4280400" cy="4280400"/>
          </a:xfrm>
        </p:grpSpPr>
        <p:sp>
          <p:nvSpPr>
            <p:cNvPr id="299" name="Google Shape;299;p61"/>
            <p:cNvSpPr/>
            <p:nvPr/>
          </p:nvSpPr>
          <p:spPr>
            <a:xfrm>
              <a:off x="944700" y="2733400"/>
              <a:ext cx="4280400" cy="4280400"/>
            </a:xfrm>
            <a:prstGeom prst="ellipse">
              <a:avLst/>
            </a:prstGeom>
            <a:solidFill>
              <a:srgbClr val="3369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00" name="Google Shape;300;p61"/>
            <p:cNvPicPr preferRelativeResize="0"/>
            <p:nvPr/>
          </p:nvPicPr>
          <p:blipFill rotWithShape="1">
            <a:blip r:embed="rId4">
              <a:alphaModFix/>
            </a:blip>
            <a:srcRect b="0" l="0" r="0" t="0"/>
            <a:stretch/>
          </p:blipFill>
          <p:spPr>
            <a:xfrm>
              <a:off x="1514614" y="3303308"/>
              <a:ext cx="3140572" cy="3140584"/>
            </a:xfrm>
            <a:prstGeom prst="rect">
              <a:avLst/>
            </a:prstGeom>
            <a:noFill/>
            <a:ln>
              <a:noFill/>
            </a:ln>
          </p:spPr>
        </p:pic>
      </p:grpSp>
      <p:pic>
        <p:nvPicPr>
          <p:cNvPr id="301" name="Google Shape;301;p61"/>
          <p:cNvPicPr preferRelativeResize="0"/>
          <p:nvPr/>
        </p:nvPicPr>
        <p:blipFill rotWithShape="1">
          <a:blip r:embed="rId5">
            <a:alphaModFix/>
          </a:blip>
          <a:srcRect b="0" l="0" r="0" t="0"/>
          <a:stretch/>
        </p:blipFill>
        <p:spPr>
          <a:xfrm>
            <a:off x="6102917" y="1662076"/>
            <a:ext cx="1859370" cy="1859372"/>
          </a:xfrm>
          <a:prstGeom prst="rect">
            <a:avLst/>
          </a:prstGeom>
          <a:noFill/>
          <a:ln>
            <a:noFill/>
          </a:ln>
        </p:spPr>
      </p:pic>
      <p:sp>
        <p:nvSpPr>
          <p:cNvPr id="302" name="Google Shape;302;p61"/>
          <p:cNvSpPr txBox="1"/>
          <p:nvPr/>
        </p:nvSpPr>
        <p:spPr>
          <a:xfrm>
            <a:off x="1287975" y="1173663"/>
            <a:ext cx="1262400" cy="307800"/>
          </a:xfrm>
          <a:prstGeom prst="rect">
            <a:avLst/>
          </a:prstGeom>
          <a:noFill/>
          <a:ln>
            <a:noFill/>
          </a:ln>
        </p:spPr>
        <p:txBody>
          <a:bodyPr anchorCtr="0" anchor="t" bIns="45725" lIns="45725" spcFirstLastPara="1" rIns="45725" wrap="square" tIns="45725">
            <a:spAutoFit/>
          </a:bodyPr>
          <a:lstStyle/>
          <a:p>
            <a:pPr indent="0" lvl="0" marL="0" marR="0" rtl="0" algn="ctr">
              <a:lnSpc>
                <a:spcPct val="115000"/>
              </a:lnSpc>
              <a:spcBef>
                <a:spcPts val="0"/>
              </a:spcBef>
              <a:spcAft>
                <a:spcPts val="800"/>
              </a:spcAft>
              <a:buClr>
                <a:srgbClr val="000000"/>
              </a:buClr>
              <a:buSzPts val="1400"/>
              <a:buFont typeface="Arial"/>
              <a:buNone/>
            </a:pPr>
            <a:r>
              <a:rPr b="1" i="0" lang="en" sz="1400" u="none" cap="none" strike="noStrike">
                <a:solidFill>
                  <a:srgbClr val="303030"/>
                </a:solidFill>
                <a:latin typeface="Open Sans"/>
                <a:ea typeface="Open Sans"/>
                <a:cs typeface="Open Sans"/>
                <a:sym typeface="Open Sans"/>
              </a:rPr>
              <a:t>No decisions</a:t>
            </a:r>
            <a:endParaRPr b="1" i="0" sz="700" u="none" cap="none" strike="noStrike">
              <a:solidFill>
                <a:srgbClr val="000000"/>
              </a:solidFill>
              <a:latin typeface="Arial"/>
              <a:ea typeface="Arial"/>
              <a:cs typeface="Arial"/>
              <a:sym typeface="Arial"/>
            </a:endParaRPr>
          </a:p>
        </p:txBody>
      </p:sp>
      <p:sp>
        <p:nvSpPr>
          <p:cNvPr id="303" name="Google Shape;303;p61"/>
          <p:cNvSpPr txBox="1"/>
          <p:nvPr/>
        </p:nvSpPr>
        <p:spPr>
          <a:xfrm>
            <a:off x="3683552" y="1173663"/>
            <a:ext cx="1515600" cy="307800"/>
          </a:xfrm>
          <a:prstGeom prst="rect">
            <a:avLst/>
          </a:prstGeom>
          <a:noFill/>
          <a:ln>
            <a:noFill/>
          </a:ln>
        </p:spPr>
        <p:txBody>
          <a:bodyPr anchorCtr="0" anchor="t" bIns="45725" lIns="45725" spcFirstLastPara="1" rIns="45725" wrap="square" tIns="45725">
            <a:spAutoFit/>
          </a:bodyPr>
          <a:lstStyle/>
          <a:p>
            <a:pPr indent="0" lvl="0" marL="0" marR="0" rtl="0" algn="ctr">
              <a:lnSpc>
                <a:spcPct val="115000"/>
              </a:lnSpc>
              <a:spcBef>
                <a:spcPts val="0"/>
              </a:spcBef>
              <a:spcAft>
                <a:spcPts val="800"/>
              </a:spcAft>
              <a:buClr>
                <a:srgbClr val="000000"/>
              </a:buClr>
              <a:buSzPts val="1400"/>
              <a:buFont typeface="Arial"/>
              <a:buNone/>
            </a:pPr>
            <a:r>
              <a:rPr b="1" i="0" lang="en" sz="1400" u="none" cap="none" strike="noStrike">
                <a:solidFill>
                  <a:srgbClr val="303030"/>
                </a:solidFill>
                <a:latin typeface="Open Sans"/>
                <a:ea typeface="Open Sans"/>
                <a:cs typeface="Open Sans"/>
                <a:sym typeface="Open Sans"/>
              </a:rPr>
              <a:t>Few decisions</a:t>
            </a:r>
            <a:endParaRPr b="1" i="0" sz="700" u="none" cap="none" strike="noStrike">
              <a:solidFill>
                <a:srgbClr val="000000"/>
              </a:solidFill>
              <a:latin typeface="Arial"/>
              <a:ea typeface="Arial"/>
              <a:cs typeface="Arial"/>
              <a:sym typeface="Arial"/>
            </a:endParaRPr>
          </a:p>
        </p:txBody>
      </p:sp>
      <p:sp>
        <p:nvSpPr>
          <p:cNvPr id="304" name="Google Shape;304;p61"/>
          <p:cNvSpPr txBox="1"/>
          <p:nvPr/>
        </p:nvSpPr>
        <p:spPr>
          <a:xfrm>
            <a:off x="6254471" y="1173663"/>
            <a:ext cx="1556400" cy="307800"/>
          </a:xfrm>
          <a:prstGeom prst="rect">
            <a:avLst/>
          </a:prstGeom>
          <a:noFill/>
          <a:ln>
            <a:noFill/>
          </a:ln>
        </p:spPr>
        <p:txBody>
          <a:bodyPr anchorCtr="0" anchor="t" bIns="45725" lIns="45725" spcFirstLastPara="1" rIns="45725" wrap="square" tIns="45725">
            <a:spAutoFit/>
          </a:bodyPr>
          <a:lstStyle/>
          <a:p>
            <a:pPr indent="0" lvl="0" marL="0" marR="0" rtl="0" algn="ctr">
              <a:lnSpc>
                <a:spcPct val="115000"/>
              </a:lnSpc>
              <a:spcBef>
                <a:spcPts val="0"/>
              </a:spcBef>
              <a:spcAft>
                <a:spcPts val="800"/>
              </a:spcAft>
              <a:buClr>
                <a:srgbClr val="000000"/>
              </a:buClr>
              <a:buSzPts val="1400"/>
              <a:buFont typeface="Arial"/>
              <a:buNone/>
            </a:pPr>
            <a:r>
              <a:rPr b="1" i="0" lang="en" sz="1400" u="none" cap="none" strike="noStrike">
                <a:solidFill>
                  <a:srgbClr val="303030"/>
                </a:solidFill>
                <a:latin typeface="Open Sans"/>
                <a:ea typeface="Open Sans"/>
                <a:cs typeface="Open Sans"/>
                <a:sym typeface="Open Sans"/>
              </a:rPr>
              <a:t>Many decisions</a:t>
            </a:r>
            <a:endParaRPr b="1" i="0" sz="700" u="none" cap="none" strike="noStrike">
              <a:solidFill>
                <a:srgbClr val="000000"/>
              </a:solidFill>
              <a:latin typeface="Arial"/>
              <a:ea typeface="Arial"/>
              <a:cs typeface="Arial"/>
              <a:sym typeface="Arial"/>
            </a:endParaRPr>
          </a:p>
        </p:txBody>
      </p:sp>
      <p:sp>
        <p:nvSpPr>
          <p:cNvPr id="305" name="Google Shape;305;p61"/>
          <p:cNvSpPr txBox="1"/>
          <p:nvPr/>
        </p:nvSpPr>
        <p:spPr>
          <a:xfrm>
            <a:off x="831375" y="3775087"/>
            <a:ext cx="2175600" cy="307800"/>
          </a:xfrm>
          <a:prstGeom prst="rect">
            <a:avLst/>
          </a:prstGeom>
          <a:noFill/>
          <a:ln>
            <a:noFill/>
          </a:ln>
        </p:spPr>
        <p:txBody>
          <a:bodyPr anchorCtr="0" anchor="t" bIns="45725" lIns="45725" spcFirstLastPara="1" rIns="45725" wrap="square" tIns="45725">
            <a:spAutoFit/>
          </a:bodyPr>
          <a:lstStyle/>
          <a:p>
            <a:pPr indent="0" lvl="0" marL="0" marR="0" rtl="0" algn="ctr">
              <a:lnSpc>
                <a:spcPct val="115000"/>
              </a:lnSpc>
              <a:spcBef>
                <a:spcPts val="0"/>
              </a:spcBef>
              <a:spcAft>
                <a:spcPts val="800"/>
              </a:spcAft>
              <a:buClr>
                <a:srgbClr val="000000"/>
              </a:buClr>
              <a:buSzPts val="1400"/>
              <a:buFont typeface="Arial"/>
              <a:buNone/>
            </a:pPr>
            <a:r>
              <a:rPr b="1" i="0" lang="en" sz="1400" u="none" cap="none" strike="noStrike">
                <a:solidFill>
                  <a:srgbClr val="303030"/>
                </a:solidFill>
                <a:latin typeface="Open Sans"/>
                <a:ea typeface="Open Sans"/>
                <a:cs typeface="Open Sans"/>
                <a:sym typeface="Open Sans"/>
              </a:rPr>
              <a:t>Descriptive analytics</a:t>
            </a:r>
            <a:endParaRPr b="1" i="0" sz="700" u="none" cap="none" strike="noStrike">
              <a:solidFill>
                <a:srgbClr val="000000"/>
              </a:solidFill>
              <a:latin typeface="Arial"/>
              <a:ea typeface="Arial"/>
              <a:cs typeface="Arial"/>
              <a:sym typeface="Arial"/>
            </a:endParaRPr>
          </a:p>
        </p:txBody>
      </p:sp>
      <p:sp>
        <p:nvSpPr>
          <p:cNvPr id="306" name="Google Shape;306;p61"/>
          <p:cNvSpPr txBox="1"/>
          <p:nvPr/>
        </p:nvSpPr>
        <p:spPr>
          <a:xfrm>
            <a:off x="3638252" y="3775087"/>
            <a:ext cx="1606200" cy="307800"/>
          </a:xfrm>
          <a:prstGeom prst="rect">
            <a:avLst/>
          </a:prstGeom>
          <a:noFill/>
          <a:ln>
            <a:noFill/>
          </a:ln>
        </p:spPr>
        <p:txBody>
          <a:bodyPr anchorCtr="0" anchor="t" bIns="45725" lIns="45725" spcFirstLastPara="1" rIns="45725" wrap="square" tIns="45725">
            <a:spAutoFit/>
          </a:bodyPr>
          <a:lstStyle/>
          <a:p>
            <a:pPr indent="0" lvl="0" marL="0" marR="0" rtl="0" algn="ctr">
              <a:lnSpc>
                <a:spcPct val="115000"/>
              </a:lnSpc>
              <a:spcBef>
                <a:spcPts val="0"/>
              </a:spcBef>
              <a:spcAft>
                <a:spcPts val="800"/>
              </a:spcAft>
              <a:buClr>
                <a:srgbClr val="000000"/>
              </a:buClr>
              <a:buSzPts val="1400"/>
              <a:buFont typeface="Arial"/>
              <a:buNone/>
            </a:pPr>
            <a:r>
              <a:rPr b="1" i="0" lang="en" sz="1400" u="none" cap="none" strike="noStrike">
                <a:solidFill>
                  <a:srgbClr val="303030"/>
                </a:solidFill>
                <a:latin typeface="Open Sans"/>
                <a:ea typeface="Open Sans"/>
                <a:cs typeface="Open Sans"/>
                <a:sym typeface="Open Sans"/>
              </a:rPr>
              <a:t>Statistics</a:t>
            </a:r>
            <a:endParaRPr b="1" i="0" sz="700" u="none" cap="none" strike="noStrike">
              <a:solidFill>
                <a:srgbClr val="000000"/>
              </a:solidFill>
              <a:latin typeface="Arial"/>
              <a:ea typeface="Arial"/>
              <a:cs typeface="Arial"/>
              <a:sym typeface="Arial"/>
            </a:endParaRPr>
          </a:p>
        </p:txBody>
      </p:sp>
      <p:sp>
        <p:nvSpPr>
          <p:cNvPr id="307" name="Google Shape;307;p61"/>
          <p:cNvSpPr txBox="1"/>
          <p:nvPr/>
        </p:nvSpPr>
        <p:spPr>
          <a:xfrm>
            <a:off x="6152471" y="3775087"/>
            <a:ext cx="1760400" cy="307800"/>
          </a:xfrm>
          <a:prstGeom prst="rect">
            <a:avLst/>
          </a:prstGeom>
          <a:noFill/>
          <a:ln>
            <a:noFill/>
          </a:ln>
        </p:spPr>
        <p:txBody>
          <a:bodyPr anchorCtr="0" anchor="t" bIns="45725" lIns="45725" spcFirstLastPara="1" rIns="45725" wrap="square" tIns="45725">
            <a:spAutoFit/>
          </a:bodyPr>
          <a:lstStyle/>
          <a:p>
            <a:pPr indent="0" lvl="0" marL="0" marR="0" rtl="0" algn="ctr">
              <a:lnSpc>
                <a:spcPct val="115000"/>
              </a:lnSpc>
              <a:spcBef>
                <a:spcPts val="0"/>
              </a:spcBef>
              <a:spcAft>
                <a:spcPts val="800"/>
              </a:spcAft>
              <a:buClr>
                <a:srgbClr val="000000"/>
              </a:buClr>
              <a:buSzPts val="1400"/>
              <a:buFont typeface="Arial"/>
              <a:buNone/>
            </a:pPr>
            <a:r>
              <a:rPr b="1" i="0" lang="en" sz="1400" u="none" cap="none" strike="noStrike">
                <a:solidFill>
                  <a:srgbClr val="303030"/>
                </a:solidFill>
                <a:latin typeface="Open Sans"/>
                <a:ea typeface="Open Sans"/>
                <a:cs typeface="Open Sans"/>
                <a:sym typeface="Open Sans"/>
              </a:rPr>
              <a:t>Machine Learning</a:t>
            </a:r>
            <a:endParaRPr b="1" i="0" sz="1400" u="none" cap="none" strike="noStrike">
              <a:solidFill>
                <a:srgbClr val="303030"/>
              </a:solidFill>
              <a:latin typeface="Open Sans"/>
              <a:ea typeface="Open Sans"/>
              <a:cs typeface="Open Sans"/>
              <a:sym typeface="Open Sans"/>
            </a:endParaRPr>
          </a:p>
        </p:txBody>
      </p:sp>
      <p:sp>
        <p:nvSpPr>
          <p:cNvPr id="308" name="Google Shape;308;p6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15"/>
          <p:cNvSpPr txBox="1"/>
          <p:nvPr/>
        </p:nvSpPr>
        <p:spPr>
          <a:xfrm>
            <a:off x="4598857" y="1397344"/>
            <a:ext cx="1500000" cy="6576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rgbClr val="000000"/>
                </a:solidFill>
                <a:latin typeface="Open Sans"/>
                <a:ea typeface="Open Sans"/>
                <a:cs typeface="Open Sans"/>
                <a:sym typeface="Open Sans"/>
              </a:rPr>
              <a:t>Use training dataset to train the model</a:t>
            </a:r>
            <a:endParaRPr b="0" i="0" sz="1100" u="none" cap="none" strike="noStrike">
              <a:solidFill>
                <a:srgbClr val="000000"/>
              </a:solidFill>
              <a:latin typeface="Open Sans"/>
              <a:ea typeface="Open Sans"/>
              <a:cs typeface="Open Sans"/>
              <a:sym typeface="Open Sans"/>
            </a:endParaRPr>
          </a:p>
        </p:txBody>
      </p:sp>
      <p:sp>
        <p:nvSpPr>
          <p:cNvPr id="917" name="Google Shape;917;p115"/>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600"/>
              <a:buFont typeface="Arial"/>
              <a:buNone/>
            </a:pPr>
            <a:r>
              <a:rPr lang="en"/>
              <a:t>Handling imbalanced datasets</a:t>
            </a:r>
            <a:endParaRPr/>
          </a:p>
        </p:txBody>
      </p:sp>
      <p:sp>
        <p:nvSpPr>
          <p:cNvPr id="918" name="Google Shape;918;p115"/>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919" name="Google Shape;919;p115"/>
          <p:cNvSpPr txBox="1"/>
          <p:nvPr/>
        </p:nvSpPr>
        <p:spPr>
          <a:xfrm>
            <a:off x="3366450" y="2666373"/>
            <a:ext cx="773400" cy="3339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DATA</a:t>
            </a:r>
            <a:endParaRPr b="0" i="0" sz="1600" u="none" cap="none" strike="noStrike">
              <a:solidFill>
                <a:srgbClr val="FFFFFF"/>
              </a:solidFill>
              <a:latin typeface="Open Sans"/>
              <a:ea typeface="Open Sans"/>
              <a:cs typeface="Open Sans"/>
              <a:sym typeface="Open Sans"/>
            </a:endParaRPr>
          </a:p>
        </p:txBody>
      </p:sp>
      <p:sp>
        <p:nvSpPr>
          <p:cNvPr id="920" name="Google Shape;920;p115"/>
          <p:cNvSpPr/>
          <p:nvPr/>
        </p:nvSpPr>
        <p:spPr>
          <a:xfrm>
            <a:off x="6035033" y="3634975"/>
            <a:ext cx="3753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21" name="Google Shape;921;p115"/>
          <p:cNvSpPr/>
          <p:nvPr/>
        </p:nvSpPr>
        <p:spPr>
          <a:xfrm>
            <a:off x="6717738" y="1731200"/>
            <a:ext cx="1388400" cy="796500"/>
          </a:xfrm>
          <a:prstGeom prst="roundRect">
            <a:avLst>
              <a:gd fmla="val 16667" name="adj"/>
            </a:avLst>
          </a:prstGeom>
          <a:solidFill>
            <a:srgbClr val="3C78D8"/>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Open Sans"/>
                <a:ea typeface="Open Sans"/>
                <a:cs typeface="Open Sans"/>
                <a:sym typeface="Open Sans"/>
              </a:rPr>
              <a:t>Biased</a:t>
            </a:r>
            <a:endParaRPr b="0" i="0" sz="13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Open Sans"/>
                <a:ea typeface="Open Sans"/>
                <a:cs typeface="Open Sans"/>
                <a:sym typeface="Open Sans"/>
              </a:rPr>
              <a:t>Model</a:t>
            </a:r>
            <a:endParaRPr b="0" i="0" sz="1300" u="none" cap="none" strike="noStrike">
              <a:solidFill>
                <a:srgbClr val="FFFFFF"/>
              </a:solidFill>
              <a:latin typeface="Open Sans"/>
              <a:ea typeface="Open Sans"/>
              <a:cs typeface="Open Sans"/>
              <a:sym typeface="Open Sans"/>
            </a:endParaRPr>
          </a:p>
        </p:txBody>
      </p:sp>
      <p:sp>
        <p:nvSpPr>
          <p:cNvPr id="922" name="Google Shape;922;p115"/>
          <p:cNvSpPr/>
          <p:nvPr/>
        </p:nvSpPr>
        <p:spPr>
          <a:xfrm rot="5400000">
            <a:off x="7245488" y="2777499"/>
            <a:ext cx="4092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23" name="Google Shape;923;p115"/>
          <p:cNvSpPr/>
          <p:nvPr/>
        </p:nvSpPr>
        <p:spPr>
          <a:xfrm>
            <a:off x="6717738" y="3291475"/>
            <a:ext cx="1388400" cy="796500"/>
          </a:xfrm>
          <a:prstGeom prst="roundRect">
            <a:avLst>
              <a:gd fmla="val 16667" name="adj"/>
            </a:avLst>
          </a:prstGeom>
          <a:solidFill>
            <a:srgbClr val="CC4125"/>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Open Sans"/>
                <a:ea typeface="Open Sans"/>
                <a:cs typeface="Open Sans"/>
                <a:sym typeface="Open Sans"/>
              </a:rPr>
              <a:t>Evaluate</a:t>
            </a:r>
            <a:endParaRPr b="0" i="0" sz="14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Open Sans"/>
                <a:ea typeface="Open Sans"/>
                <a:cs typeface="Open Sans"/>
                <a:sym typeface="Open Sans"/>
              </a:rPr>
              <a:t>Model</a:t>
            </a:r>
            <a:endParaRPr b="0" i="0" sz="1400" u="none" cap="none" strike="noStrike">
              <a:solidFill>
                <a:srgbClr val="FFFFFF"/>
              </a:solidFill>
              <a:latin typeface="Open Sans"/>
              <a:ea typeface="Open Sans"/>
              <a:cs typeface="Open Sans"/>
              <a:sym typeface="Open Sans"/>
            </a:endParaRPr>
          </a:p>
        </p:txBody>
      </p:sp>
      <p:grpSp>
        <p:nvGrpSpPr>
          <p:cNvPr id="924" name="Google Shape;924;p115"/>
          <p:cNvGrpSpPr/>
          <p:nvPr/>
        </p:nvGrpSpPr>
        <p:grpSpPr>
          <a:xfrm>
            <a:off x="3272803" y="3254644"/>
            <a:ext cx="899100" cy="1145259"/>
            <a:chOff x="5936006" y="2978325"/>
            <a:chExt cx="1798200" cy="4915276"/>
          </a:xfrm>
        </p:grpSpPr>
        <p:sp>
          <p:nvSpPr>
            <p:cNvPr id="925" name="Google Shape;925;p115"/>
            <p:cNvSpPr/>
            <p:nvPr/>
          </p:nvSpPr>
          <p:spPr>
            <a:xfrm>
              <a:off x="5936006" y="3008101"/>
              <a:ext cx="1798200" cy="48855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26" name="Google Shape;926;p115"/>
            <p:cNvSpPr/>
            <p:nvPr/>
          </p:nvSpPr>
          <p:spPr>
            <a:xfrm>
              <a:off x="5936006" y="2978325"/>
              <a:ext cx="1798200" cy="41877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927" name="Google Shape;927;p115"/>
          <p:cNvSpPr/>
          <p:nvPr/>
        </p:nvSpPr>
        <p:spPr>
          <a:xfrm>
            <a:off x="3272801" y="3250096"/>
            <a:ext cx="899100" cy="9858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28" name="Google Shape;928;p115"/>
          <p:cNvSpPr txBox="1"/>
          <p:nvPr/>
        </p:nvSpPr>
        <p:spPr>
          <a:xfrm>
            <a:off x="3009100" y="3476050"/>
            <a:ext cx="1388400" cy="8019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Test</a:t>
            </a:r>
            <a:endParaRPr b="0" i="0" sz="16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Data</a:t>
            </a:r>
            <a:endParaRPr b="0" i="0" sz="1600" u="none" cap="none" strike="noStrike">
              <a:solidFill>
                <a:srgbClr val="FFFFFF"/>
              </a:solidFill>
              <a:latin typeface="Open Sans"/>
              <a:ea typeface="Open Sans"/>
              <a:cs typeface="Open Sans"/>
              <a:sym typeface="Open Sans"/>
            </a:endParaRPr>
          </a:p>
        </p:txBody>
      </p:sp>
      <p:sp>
        <p:nvSpPr>
          <p:cNvPr id="929" name="Google Shape;929;p115"/>
          <p:cNvSpPr/>
          <p:nvPr/>
        </p:nvSpPr>
        <p:spPr>
          <a:xfrm>
            <a:off x="1097566" y="1683488"/>
            <a:ext cx="899100" cy="24429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30" name="Google Shape;930;p115"/>
          <p:cNvSpPr/>
          <p:nvPr/>
        </p:nvSpPr>
        <p:spPr>
          <a:xfrm>
            <a:off x="3272802" y="1220300"/>
            <a:ext cx="899100" cy="18921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nvGrpSpPr>
          <p:cNvPr id="931" name="Google Shape;931;p115"/>
          <p:cNvGrpSpPr/>
          <p:nvPr/>
        </p:nvGrpSpPr>
        <p:grpSpPr>
          <a:xfrm>
            <a:off x="3272794" y="1223086"/>
            <a:ext cx="899100" cy="1876652"/>
            <a:chOff x="5936006" y="2978325"/>
            <a:chExt cx="1798200" cy="4915276"/>
          </a:xfrm>
        </p:grpSpPr>
        <p:sp>
          <p:nvSpPr>
            <p:cNvPr id="932" name="Google Shape;932;p115"/>
            <p:cNvSpPr/>
            <p:nvPr/>
          </p:nvSpPr>
          <p:spPr>
            <a:xfrm>
              <a:off x="5936006" y="3008101"/>
              <a:ext cx="1798200" cy="48855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33" name="Google Shape;933;p115"/>
            <p:cNvSpPr/>
            <p:nvPr/>
          </p:nvSpPr>
          <p:spPr>
            <a:xfrm>
              <a:off x="5936006" y="2978325"/>
              <a:ext cx="1798200" cy="41877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934" name="Google Shape;934;p115"/>
          <p:cNvSpPr txBox="1"/>
          <p:nvPr/>
        </p:nvSpPr>
        <p:spPr>
          <a:xfrm>
            <a:off x="3009106" y="1560682"/>
            <a:ext cx="1388400" cy="13884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Training</a:t>
            </a:r>
            <a:endParaRPr b="0" i="0" sz="16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Data</a:t>
            </a:r>
            <a:endParaRPr b="0" i="0" sz="1600" u="none" cap="none" strike="noStrike">
              <a:solidFill>
                <a:srgbClr val="FFFFFF"/>
              </a:solidFill>
              <a:latin typeface="Open Sans"/>
              <a:ea typeface="Open Sans"/>
              <a:cs typeface="Open Sans"/>
              <a:sym typeface="Open Sans"/>
            </a:endParaRPr>
          </a:p>
        </p:txBody>
      </p:sp>
      <p:sp>
        <p:nvSpPr>
          <p:cNvPr id="935" name="Google Shape;935;p115"/>
          <p:cNvSpPr txBox="1"/>
          <p:nvPr/>
        </p:nvSpPr>
        <p:spPr>
          <a:xfrm>
            <a:off x="4725676" y="2631988"/>
            <a:ext cx="1151100" cy="15000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rgbClr val="000000"/>
                </a:solidFill>
                <a:latin typeface="Open Sans"/>
                <a:ea typeface="Open Sans"/>
                <a:cs typeface="Open Sans"/>
                <a:sym typeface="Open Sans"/>
              </a:rPr>
              <a:t>Test the Model</a:t>
            </a:r>
            <a:endParaRPr b="0" i="0" sz="1100" u="none" cap="none" strike="noStrike">
              <a:solidFill>
                <a:srgbClr val="000000"/>
              </a:solidFill>
              <a:latin typeface="Open Sans"/>
              <a:ea typeface="Open Sans"/>
              <a:cs typeface="Open Sans"/>
              <a:sym typeface="Open Sans"/>
            </a:endParaRPr>
          </a:p>
        </p:txBody>
      </p:sp>
      <p:sp>
        <p:nvSpPr>
          <p:cNvPr id="936" name="Google Shape;936;p115"/>
          <p:cNvSpPr/>
          <p:nvPr/>
        </p:nvSpPr>
        <p:spPr>
          <a:xfrm>
            <a:off x="4941033" y="2034081"/>
            <a:ext cx="672600" cy="333900"/>
          </a:xfrm>
          <a:prstGeom prst="rightArrow">
            <a:avLst>
              <a:gd fmla="val 50000" name="adj1"/>
              <a:gd fmla="val 50000" name="adj2"/>
            </a:avLst>
          </a:prstGeom>
          <a:solidFill>
            <a:srgbClr val="535353"/>
          </a:solidFill>
          <a:ln cap="flat" cmpd="sng" w="1905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37" name="Google Shape;937;p115"/>
          <p:cNvSpPr txBox="1"/>
          <p:nvPr/>
        </p:nvSpPr>
        <p:spPr>
          <a:xfrm>
            <a:off x="2123607" y="1800725"/>
            <a:ext cx="1022400" cy="6576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rgbClr val="000000"/>
                </a:solidFill>
                <a:latin typeface="Open Sans"/>
                <a:ea typeface="Open Sans"/>
                <a:cs typeface="Open Sans"/>
                <a:sym typeface="Open Sans"/>
              </a:rPr>
              <a:t>Split the data into Training and Test</a:t>
            </a:r>
            <a:endParaRPr b="0" i="0" sz="1100" u="none" cap="none" strike="noStrike">
              <a:solidFill>
                <a:srgbClr val="000000"/>
              </a:solidFill>
              <a:latin typeface="Open Sans"/>
              <a:ea typeface="Open Sans"/>
              <a:cs typeface="Open Sans"/>
              <a:sym typeface="Open Sans"/>
            </a:endParaRPr>
          </a:p>
        </p:txBody>
      </p:sp>
      <p:sp>
        <p:nvSpPr>
          <p:cNvPr id="938" name="Google Shape;938;p115"/>
          <p:cNvSpPr/>
          <p:nvPr/>
        </p:nvSpPr>
        <p:spPr>
          <a:xfrm>
            <a:off x="2267489" y="2851975"/>
            <a:ext cx="672600" cy="333900"/>
          </a:xfrm>
          <a:prstGeom prst="rightArrow">
            <a:avLst>
              <a:gd fmla="val 50000" name="adj1"/>
              <a:gd fmla="val 50000" name="adj2"/>
            </a:avLst>
          </a:prstGeom>
          <a:solidFill>
            <a:srgbClr val="535353"/>
          </a:solidFill>
          <a:ln cap="flat" cmpd="sng" w="1905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39" name="Google Shape;939;p115"/>
          <p:cNvSpPr/>
          <p:nvPr/>
        </p:nvSpPr>
        <p:spPr>
          <a:xfrm>
            <a:off x="1097566" y="1668600"/>
            <a:ext cx="899100" cy="20940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40" name="Google Shape;940;p115"/>
          <p:cNvSpPr txBox="1"/>
          <p:nvPr/>
        </p:nvSpPr>
        <p:spPr>
          <a:xfrm>
            <a:off x="1210550" y="1560688"/>
            <a:ext cx="709500" cy="5121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700"/>
              <a:buFont typeface="Arial"/>
              <a:buNone/>
            </a:pPr>
            <a:r>
              <a:rPr b="0" i="0" lang="en" sz="1500" u="none" cap="none" strike="noStrike">
                <a:solidFill>
                  <a:srgbClr val="FFFFFF"/>
                </a:solidFill>
                <a:latin typeface="Open Sans"/>
                <a:ea typeface="Open Sans"/>
                <a:cs typeface="Open Sans"/>
                <a:sym typeface="Open Sans"/>
              </a:rPr>
              <a:t>DATA</a:t>
            </a:r>
            <a:endParaRPr b="0" i="0" sz="500" u="none" cap="none" strike="noStrike">
              <a:solidFill>
                <a:srgbClr val="000000"/>
              </a:solidFill>
              <a:latin typeface="Open Sans"/>
              <a:ea typeface="Open Sans"/>
              <a:cs typeface="Open Sans"/>
              <a:sym typeface="Open Sans"/>
            </a:endParaRPr>
          </a:p>
        </p:txBody>
      </p:sp>
      <p:sp>
        <p:nvSpPr>
          <p:cNvPr id="941" name="Google Shape;941;p115"/>
          <p:cNvSpPr txBox="1"/>
          <p:nvPr/>
        </p:nvSpPr>
        <p:spPr>
          <a:xfrm flipH="1">
            <a:off x="1248915" y="3764407"/>
            <a:ext cx="672600" cy="3273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400" u="none" cap="none" strike="noStrike">
                <a:solidFill>
                  <a:srgbClr val="FFFFFF"/>
                </a:solidFill>
                <a:latin typeface="Open Sans"/>
                <a:ea typeface="Open Sans"/>
                <a:cs typeface="Open Sans"/>
                <a:sym typeface="Open Sans"/>
              </a:rPr>
              <a:t>Apple</a:t>
            </a:r>
            <a:endParaRPr b="0" i="0" sz="1400" u="none" cap="none" strike="noStrike">
              <a:solidFill>
                <a:srgbClr val="FFFFFF"/>
              </a:solidFill>
              <a:latin typeface="Open Sans"/>
              <a:ea typeface="Open Sans"/>
              <a:cs typeface="Open Sans"/>
              <a:sym typeface="Open Sans"/>
            </a:endParaRPr>
          </a:p>
        </p:txBody>
      </p:sp>
      <p:sp>
        <p:nvSpPr>
          <p:cNvPr id="942" name="Google Shape;942;p115"/>
          <p:cNvSpPr txBox="1"/>
          <p:nvPr/>
        </p:nvSpPr>
        <p:spPr>
          <a:xfrm flipH="1">
            <a:off x="1159590" y="2738738"/>
            <a:ext cx="775200" cy="3273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400" u="none" cap="none" strike="noStrike">
                <a:solidFill>
                  <a:srgbClr val="FFFFFF"/>
                </a:solidFill>
                <a:latin typeface="Open Sans"/>
                <a:ea typeface="Open Sans"/>
                <a:cs typeface="Open Sans"/>
                <a:sym typeface="Open Sans"/>
              </a:rPr>
              <a:t>Banana</a:t>
            </a:r>
            <a:endParaRPr b="0" i="0" sz="1400" u="none" cap="none" strike="noStrike">
              <a:solidFill>
                <a:srgbClr val="FFFFFF"/>
              </a:solidFill>
              <a:latin typeface="Open Sans"/>
              <a:ea typeface="Open Sans"/>
              <a:cs typeface="Open Sans"/>
              <a:sym typeface="Open Sans"/>
            </a:endParaRPr>
          </a:p>
        </p:txBody>
      </p:sp>
      <p:sp>
        <p:nvSpPr>
          <p:cNvPr id="943" name="Google Shape;943;p115"/>
          <p:cNvSpPr txBox="1"/>
          <p:nvPr/>
        </p:nvSpPr>
        <p:spPr>
          <a:xfrm rot="-5400000">
            <a:off x="-19200" y="2703651"/>
            <a:ext cx="1843200" cy="3753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400"/>
              <a:buFont typeface="Arial"/>
              <a:buNone/>
            </a:pPr>
            <a:r>
              <a:rPr b="0" i="0" lang="en" sz="1300" u="none" cap="none" strike="noStrike">
                <a:solidFill>
                  <a:srgbClr val="000000"/>
                </a:solidFill>
                <a:latin typeface="Open Sans"/>
                <a:ea typeface="Open Sans"/>
                <a:cs typeface="Open Sans"/>
                <a:sym typeface="Open Sans"/>
              </a:rPr>
              <a:t>Imbalanced Dataset</a:t>
            </a:r>
            <a:endParaRPr b="0" i="0" sz="1300" u="none" cap="none" strike="noStrike">
              <a:solidFill>
                <a:srgbClr val="000000"/>
              </a:solidFill>
              <a:latin typeface="Open Sans"/>
              <a:ea typeface="Open Sans"/>
              <a:cs typeface="Open Sans"/>
              <a:sym typeface="Open Sans"/>
            </a:endParaRPr>
          </a:p>
        </p:txBody>
      </p:sp>
      <p:sp>
        <p:nvSpPr>
          <p:cNvPr id="944" name="Google Shape;944;p115"/>
          <p:cNvSpPr/>
          <p:nvPr/>
        </p:nvSpPr>
        <p:spPr>
          <a:xfrm>
            <a:off x="4705375" y="3682225"/>
            <a:ext cx="1022400" cy="239400"/>
          </a:xfrm>
          <a:prstGeom prst="roundRect">
            <a:avLst>
              <a:gd fmla="val 16667" name="adj"/>
            </a:avLst>
          </a:prstGeom>
          <a:solidFill>
            <a:srgbClr val="6AA84F"/>
          </a:solidFill>
          <a:ln cap="flat" cmpd="sng" w="4775">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45" name="Google Shape;945;p115"/>
          <p:cNvSpPr txBox="1"/>
          <p:nvPr/>
        </p:nvSpPr>
        <p:spPr>
          <a:xfrm>
            <a:off x="4977313" y="3682225"/>
            <a:ext cx="817800" cy="2394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rgbClr val="FFFFFF"/>
                </a:solidFill>
                <a:latin typeface="Open Sans"/>
                <a:ea typeface="Open Sans"/>
                <a:cs typeface="Open Sans"/>
                <a:sym typeface="Open Sans"/>
              </a:rPr>
              <a:t>Apple</a:t>
            </a:r>
            <a:endParaRPr b="0" i="0" sz="1100" u="none" cap="none" strike="noStrike">
              <a:solidFill>
                <a:srgbClr val="FFFFFF"/>
              </a:solidFill>
              <a:latin typeface="Open Sans"/>
              <a:ea typeface="Open Sans"/>
              <a:cs typeface="Open Sans"/>
              <a:sym typeface="Open Sans"/>
            </a:endParaRPr>
          </a:p>
        </p:txBody>
      </p:sp>
      <p:cxnSp>
        <p:nvCxnSpPr>
          <p:cNvPr id="946" name="Google Shape;946;p115"/>
          <p:cNvCxnSpPr>
            <a:endCxn id="944" idx="1"/>
          </p:cNvCxnSpPr>
          <p:nvPr/>
        </p:nvCxnSpPr>
        <p:spPr>
          <a:xfrm flipH="1" rot="10800000">
            <a:off x="4171975" y="3801925"/>
            <a:ext cx="533400" cy="375600"/>
          </a:xfrm>
          <a:prstGeom prst="curvedConnector3">
            <a:avLst>
              <a:gd fmla="val 50000" name="adj1"/>
            </a:avLst>
          </a:prstGeom>
          <a:noFill/>
          <a:ln cap="flat" cmpd="sng" w="38100">
            <a:solidFill>
              <a:srgbClr val="A7A7A7"/>
            </a:solidFill>
            <a:prstDash val="solid"/>
            <a:round/>
            <a:headEnd len="sm" w="sm" type="none"/>
            <a:tailEnd len="sm" w="sm" type="none"/>
          </a:ln>
        </p:spPr>
      </p:cxnSp>
      <p:sp>
        <p:nvSpPr>
          <p:cNvPr id="947" name="Google Shape;947;p115"/>
          <p:cNvSpPr/>
          <p:nvPr/>
        </p:nvSpPr>
        <p:spPr>
          <a:xfrm>
            <a:off x="6900738" y="4585011"/>
            <a:ext cx="1022400" cy="239400"/>
          </a:xfrm>
          <a:prstGeom prst="roundRect">
            <a:avLst>
              <a:gd fmla="val 16667" name="adj"/>
            </a:avLst>
          </a:prstGeom>
          <a:solidFill>
            <a:srgbClr val="3C78D8"/>
          </a:solidFill>
          <a:ln cap="flat" cmpd="sng" w="4775">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48" name="Google Shape;948;p115"/>
          <p:cNvSpPr txBox="1"/>
          <p:nvPr/>
        </p:nvSpPr>
        <p:spPr>
          <a:xfrm>
            <a:off x="7096475" y="4597589"/>
            <a:ext cx="773400" cy="2394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rgbClr val="FFFFFF"/>
                </a:solidFill>
                <a:latin typeface="Open Sans"/>
                <a:ea typeface="Open Sans"/>
                <a:cs typeface="Open Sans"/>
                <a:sym typeface="Open Sans"/>
              </a:rPr>
              <a:t>Banana</a:t>
            </a:r>
            <a:endParaRPr b="0" i="0" sz="1100" u="none" cap="none" strike="noStrike">
              <a:solidFill>
                <a:srgbClr val="FFFFFF"/>
              </a:solidFill>
              <a:latin typeface="Open Sans"/>
              <a:ea typeface="Open Sans"/>
              <a:cs typeface="Open Sans"/>
              <a:sym typeface="Open Sans"/>
            </a:endParaRPr>
          </a:p>
        </p:txBody>
      </p:sp>
      <p:sp>
        <p:nvSpPr>
          <p:cNvPr id="949" name="Google Shape;949;p115"/>
          <p:cNvSpPr txBox="1"/>
          <p:nvPr/>
        </p:nvSpPr>
        <p:spPr>
          <a:xfrm>
            <a:off x="4775188" y="4369563"/>
            <a:ext cx="1635300" cy="5661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rgbClr val="000000"/>
                </a:solidFill>
                <a:latin typeface="Open Sans"/>
                <a:ea typeface="Open Sans"/>
                <a:cs typeface="Open Sans"/>
                <a:sym typeface="Open Sans"/>
              </a:rPr>
              <a:t>The model will mostly predict a banana!</a:t>
            </a:r>
            <a:endParaRPr b="0" i="0" sz="1100" u="none" cap="none" strike="noStrike">
              <a:solidFill>
                <a:srgbClr val="000000"/>
              </a:solidFill>
              <a:latin typeface="Open Sans"/>
              <a:ea typeface="Open Sans"/>
              <a:cs typeface="Open Sans"/>
              <a:sym typeface="Open Sans"/>
            </a:endParaRPr>
          </a:p>
        </p:txBody>
      </p:sp>
      <p:sp>
        <p:nvSpPr>
          <p:cNvPr id="950" name="Google Shape;950;p115"/>
          <p:cNvSpPr/>
          <p:nvPr/>
        </p:nvSpPr>
        <p:spPr>
          <a:xfrm rot="5400000">
            <a:off x="7254813" y="4165900"/>
            <a:ext cx="3141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51" name="Google Shape;951;p115"/>
          <p:cNvSpPr txBox="1"/>
          <p:nvPr/>
        </p:nvSpPr>
        <p:spPr>
          <a:xfrm>
            <a:off x="416538" y="843125"/>
            <a:ext cx="3823800" cy="4092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highlight>
                  <a:srgbClr val="FFFFFF"/>
                </a:highlight>
                <a:latin typeface="Helvetica Neue"/>
                <a:ea typeface="Helvetica Neue"/>
                <a:cs typeface="Helvetica Neue"/>
                <a:sym typeface="Helvetica Neue"/>
              </a:rPr>
              <a:t>The Problem with the Accuracy metric</a:t>
            </a:r>
            <a:endParaRPr b="0" i="0" sz="1600" u="none" cap="none" strike="noStrike">
              <a:solidFill>
                <a:srgbClr val="000000"/>
              </a:solidFill>
              <a:highlight>
                <a:srgbClr val="FFFFFF"/>
              </a:highlight>
              <a:latin typeface="Helvetica Neue"/>
              <a:ea typeface="Helvetica Neue"/>
              <a:cs typeface="Helvetica Neue"/>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16"/>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Metrics for imbalanced datasets</a:t>
            </a:r>
            <a:endParaRPr/>
          </a:p>
        </p:txBody>
      </p:sp>
      <p:sp>
        <p:nvSpPr>
          <p:cNvPr id="957" name="Google Shape;957;p116"/>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958" name="Google Shape;958;p116"/>
          <p:cNvSpPr/>
          <p:nvPr/>
        </p:nvSpPr>
        <p:spPr>
          <a:xfrm>
            <a:off x="1919700" y="1364663"/>
            <a:ext cx="5304600" cy="2742000"/>
          </a:xfrm>
          <a:prstGeom prst="plus">
            <a:avLst>
              <a:gd fmla="val 7568" name="adj"/>
            </a:avLst>
          </a:prstGeom>
          <a:solidFill>
            <a:srgbClr val="3369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59" name="Google Shape;959;p116"/>
          <p:cNvSpPr txBox="1"/>
          <p:nvPr/>
        </p:nvSpPr>
        <p:spPr>
          <a:xfrm>
            <a:off x="2466688" y="1983200"/>
            <a:ext cx="1797000" cy="4089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Open Sans"/>
                <a:ea typeface="Open Sans"/>
                <a:cs typeface="Open Sans"/>
                <a:sym typeface="Open Sans"/>
              </a:rPr>
              <a:t>Confusion Matrix</a:t>
            </a:r>
            <a:endParaRPr b="0" i="0" sz="1600" u="none" cap="none" strike="noStrike">
              <a:solidFill>
                <a:srgbClr val="000000"/>
              </a:solidFill>
              <a:latin typeface="Open Sans"/>
              <a:ea typeface="Open Sans"/>
              <a:cs typeface="Open Sans"/>
              <a:sym typeface="Open Sans"/>
            </a:endParaRPr>
          </a:p>
        </p:txBody>
      </p:sp>
      <p:sp>
        <p:nvSpPr>
          <p:cNvPr id="960" name="Google Shape;960;p116"/>
          <p:cNvSpPr txBox="1"/>
          <p:nvPr/>
        </p:nvSpPr>
        <p:spPr>
          <a:xfrm>
            <a:off x="5057700" y="1983200"/>
            <a:ext cx="1500000" cy="4089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Open Sans"/>
                <a:ea typeface="Open Sans"/>
                <a:cs typeface="Open Sans"/>
                <a:sym typeface="Open Sans"/>
              </a:rPr>
              <a:t>Precision</a:t>
            </a:r>
            <a:endParaRPr b="0" i="0" sz="1600" u="none" cap="none" strike="noStrike">
              <a:solidFill>
                <a:srgbClr val="000000"/>
              </a:solidFill>
              <a:latin typeface="Open Sans"/>
              <a:ea typeface="Open Sans"/>
              <a:cs typeface="Open Sans"/>
              <a:sym typeface="Open Sans"/>
            </a:endParaRPr>
          </a:p>
        </p:txBody>
      </p:sp>
      <p:sp>
        <p:nvSpPr>
          <p:cNvPr id="961" name="Google Shape;961;p116"/>
          <p:cNvSpPr txBox="1"/>
          <p:nvPr/>
        </p:nvSpPr>
        <p:spPr>
          <a:xfrm>
            <a:off x="2615188" y="3134800"/>
            <a:ext cx="1500000" cy="4089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Open Sans"/>
                <a:ea typeface="Open Sans"/>
                <a:cs typeface="Open Sans"/>
                <a:sym typeface="Open Sans"/>
              </a:rPr>
              <a:t>Recall</a:t>
            </a:r>
            <a:endParaRPr b="0" i="0" sz="1600" u="none" cap="none" strike="noStrike">
              <a:solidFill>
                <a:srgbClr val="000000"/>
              </a:solidFill>
              <a:latin typeface="Open Sans"/>
              <a:ea typeface="Open Sans"/>
              <a:cs typeface="Open Sans"/>
              <a:sym typeface="Open Sans"/>
            </a:endParaRPr>
          </a:p>
        </p:txBody>
      </p:sp>
      <p:sp>
        <p:nvSpPr>
          <p:cNvPr id="962" name="Google Shape;962;p116"/>
          <p:cNvSpPr txBox="1"/>
          <p:nvPr/>
        </p:nvSpPr>
        <p:spPr>
          <a:xfrm>
            <a:off x="5032538" y="3071913"/>
            <a:ext cx="1500000" cy="4089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Open Sans"/>
                <a:ea typeface="Open Sans"/>
                <a:cs typeface="Open Sans"/>
                <a:sym typeface="Open Sans"/>
              </a:rPr>
              <a:t>F1 Score</a:t>
            </a:r>
            <a:endParaRPr b="0" i="0" sz="1600" u="none" cap="none" strike="noStrike">
              <a:solidFill>
                <a:srgbClr val="000000"/>
              </a:solidFill>
              <a:latin typeface="Open Sans"/>
              <a:ea typeface="Open Sans"/>
              <a:cs typeface="Open Sans"/>
              <a:sym typeface="Open Sans"/>
            </a:endParaRPr>
          </a:p>
        </p:txBody>
      </p:sp>
      <p:cxnSp>
        <p:nvCxnSpPr>
          <p:cNvPr id="963" name="Google Shape;963;p116"/>
          <p:cNvCxnSpPr>
            <a:stCxn id="958" idx="0"/>
            <a:endCxn id="958" idx="2"/>
          </p:cNvCxnSpPr>
          <p:nvPr/>
        </p:nvCxnSpPr>
        <p:spPr>
          <a:xfrm>
            <a:off x="4572000" y="1364663"/>
            <a:ext cx="0" cy="2742000"/>
          </a:xfrm>
          <a:prstGeom prst="straightConnector1">
            <a:avLst/>
          </a:prstGeom>
          <a:noFill/>
          <a:ln cap="flat" cmpd="sng" w="38100">
            <a:solidFill>
              <a:srgbClr val="F3F3F3"/>
            </a:solidFill>
            <a:prstDash val="solid"/>
            <a:round/>
            <a:headEnd len="sm" w="sm" type="none"/>
            <a:tailEnd len="sm" w="sm" type="none"/>
          </a:ln>
        </p:spPr>
      </p:cxnSp>
      <p:cxnSp>
        <p:nvCxnSpPr>
          <p:cNvPr id="964" name="Google Shape;964;p116"/>
          <p:cNvCxnSpPr>
            <a:stCxn id="958" idx="1"/>
            <a:endCxn id="958" idx="3"/>
          </p:cNvCxnSpPr>
          <p:nvPr/>
        </p:nvCxnSpPr>
        <p:spPr>
          <a:xfrm>
            <a:off x="1919700" y="2735663"/>
            <a:ext cx="5304600" cy="0"/>
          </a:xfrm>
          <a:prstGeom prst="straightConnector1">
            <a:avLst/>
          </a:prstGeom>
          <a:noFill/>
          <a:ln cap="flat" cmpd="sng" w="38100">
            <a:solidFill>
              <a:srgbClr val="F3F3F3"/>
            </a:solidFill>
            <a:prstDash val="solid"/>
            <a:round/>
            <a:headEnd len="sm" w="sm" type="none"/>
            <a:tailEnd len="sm" w="sm"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17"/>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600"/>
              <a:buFont typeface="Arial"/>
              <a:buNone/>
            </a:pPr>
            <a:r>
              <a:rPr lang="en"/>
              <a:t>Balanced Accuracy</a:t>
            </a:r>
            <a:endParaRPr/>
          </a:p>
        </p:txBody>
      </p:sp>
      <p:sp>
        <p:nvSpPr>
          <p:cNvPr id="970" name="Google Shape;970;p117"/>
          <p:cNvSpPr txBox="1"/>
          <p:nvPr>
            <p:ph idx="1" type="body"/>
          </p:nvPr>
        </p:nvSpPr>
        <p:spPr>
          <a:xfrm>
            <a:off x="311700" y="928100"/>
            <a:ext cx="3845400" cy="37710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SzPts val="1400"/>
              <a:buChar char="●"/>
            </a:pPr>
            <a:r>
              <a:rPr lang="en"/>
              <a:t>Balanced accuracy is a metric that one can use when evaluating how good a binary classifier is.</a:t>
            </a:r>
            <a:endParaRPr/>
          </a:p>
          <a:p>
            <a:pPr indent="-203200" lvl="0" marL="228600" rtl="0" algn="l">
              <a:lnSpc>
                <a:spcPct val="115000"/>
              </a:lnSpc>
              <a:spcBef>
                <a:spcPts val="500"/>
              </a:spcBef>
              <a:spcAft>
                <a:spcPts val="0"/>
              </a:spcAft>
              <a:buSzPts val="1400"/>
              <a:buChar char="●"/>
            </a:pPr>
            <a:r>
              <a:rPr lang="en"/>
              <a:t>It is useful when the classes are imbalanced, i.e. one of the two classes appears a lot more often than the other</a:t>
            </a:r>
            <a:endParaRPr/>
          </a:p>
          <a:p>
            <a:pPr indent="-203200" lvl="0" marL="228600" rtl="0" algn="l">
              <a:lnSpc>
                <a:spcPct val="115000"/>
              </a:lnSpc>
              <a:spcBef>
                <a:spcPts val="500"/>
              </a:spcBef>
              <a:spcAft>
                <a:spcPts val="0"/>
              </a:spcAft>
              <a:buSzPts val="1400"/>
              <a:buChar char="●"/>
            </a:pPr>
            <a:r>
              <a:rPr lang="en"/>
              <a:t>Balanced accuracy is based on two more commonly used metrics: sensitivity and specificity</a:t>
            </a:r>
            <a:endParaRPr/>
          </a:p>
          <a:p>
            <a:pPr indent="-203200" lvl="0" marL="228600" rtl="0" algn="l">
              <a:lnSpc>
                <a:spcPct val="115000"/>
              </a:lnSpc>
              <a:spcBef>
                <a:spcPts val="500"/>
              </a:spcBef>
              <a:spcAft>
                <a:spcPts val="500"/>
              </a:spcAft>
              <a:buSzPts val="1400"/>
              <a:buChar char="●"/>
            </a:pPr>
            <a:r>
              <a:rPr lang="en"/>
              <a:t>Balanced accuracy attempts to account for the imbalance in classes</a:t>
            </a:r>
            <a:endParaRPr/>
          </a:p>
        </p:txBody>
      </p:sp>
      <p:sp>
        <p:nvSpPr>
          <p:cNvPr id="971" name="Google Shape;971;p117"/>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pic>
        <p:nvPicPr>
          <p:cNvPr id="972" name="Google Shape;972;p117"/>
          <p:cNvPicPr preferRelativeResize="0"/>
          <p:nvPr/>
        </p:nvPicPr>
        <p:blipFill rotWithShape="1">
          <a:blip r:embed="rId3">
            <a:alphaModFix/>
          </a:blip>
          <a:srcRect b="0" l="0" r="0" t="0"/>
          <a:stretch/>
        </p:blipFill>
        <p:spPr>
          <a:xfrm>
            <a:off x="6723467" y="1292150"/>
            <a:ext cx="992958" cy="2148863"/>
          </a:xfrm>
          <a:prstGeom prst="rect">
            <a:avLst/>
          </a:prstGeom>
          <a:noFill/>
          <a:ln>
            <a:noFill/>
          </a:ln>
        </p:spPr>
      </p:pic>
      <p:sp>
        <p:nvSpPr>
          <p:cNvPr id="973" name="Google Shape;973;p117"/>
          <p:cNvSpPr txBox="1"/>
          <p:nvPr/>
        </p:nvSpPr>
        <p:spPr>
          <a:xfrm>
            <a:off x="6225963" y="2197388"/>
            <a:ext cx="263100" cy="422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Open Sans"/>
                <a:ea typeface="Open Sans"/>
                <a:cs typeface="Open Sans"/>
                <a:sym typeface="Open Sans"/>
              </a:rPr>
              <a:t>+</a:t>
            </a:r>
            <a:endParaRPr b="0" i="0" sz="1900" u="none" cap="none" strike="noStrike">
              <a:solidFill>
                <a:srgbClr val="000000"/>
              </a:solidFill>
              <a:latin typeface="Open Sans"/>
              <a:ea typeface="Open Sans"/>
              <a:cs typeface="Open Sans"/>
              <a:sym typeface="Open Sans"/>
            </a:endParaRPr>
          </a:p>
        </p:txBody>
      </p:sp>
      <p:cxnSp>
        <p:nvCxnSpPr>
          <p:cNvPr id="974" name="Google Shape;974;p117"/>
          <p:cNvCxnSpPr/>
          <p:nvPr/>
        </p:nvCxnSpPr>
        <p:spPr>
          <a:xfrm flipH="1" rot="10800000">
            <a:off x="4866475" y="3672625"/>
            <a:ext cx="3024900" cy="3000"/>
          </a:xfrm>
          <a:prstGeom prst="straightConnector1">
            <a:avLst/>
          </a:prstGeom>
          <a:noFill/>
          <a:ln cap="flat" cmpd="sng" w="38100">
            <a:solidFill>
              <a:schemeClr val="dk2"/>
            </a:solidFill>
            <a:prstDash val="solid"/>
            <a:round/>
            <a:headEnd len="sm" w="sm" type="none"/>
            <a:tailEnd len="sm" w="sm" type="none"/>
          </a:ln>
        </p:spPr>
      </p:cxnSp>
      <p:sp>
        <p:nvSpPr>
          <p:cNvPr id="975" name="Google Shape;975;p117"/>
          <p:cNvSpPr txBox="1"/>
          <p:nvPr/>
        </p:nvSpPr>
        <p:spPr>
          <a:xfrm>
            <a:off x="6270925" y="3859338"/>
            <a:ext cx="263100" cy="301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chemeClr val="dk1"/>
                </a:solidFill>
                <a:latin typeface="Open Sans"/>
                <a:ea typeface="Open Sans"/>
                <a:cs typeface="Open Sans"/>
                <a:sym typeface="Open Sans"/>
              </a:rPr>
              <a:t>2</a:t>
            </a:r>
            <a:endParaRPr b="0" i="0" sz="1900" u="none" cap="none" strike="noStrike">
              <a:solidFill>
                <a:schemeClr val="dk1"/>
              </a:solidFill>
              <a:latin typeface="Open Sans"/>
              <a:ea typeface="Open Sans"/>
              <a:cs typeface="Open Sans"/>
              <a:sym typeface="Open Sans"/>
            </a:endParaRPr>
          </a:p>
        </p:txBody>
      </p:sp>
      <p:pic>
        <p:nvPicPr>
          <p:cNvPr descr="A screenshot of a phone&#10;&#10;Description automatically generated with medium confidence" id="976" name="Google Shape;976;p117"/>
          <p:cNvPicPr preferRelativeResize="0"/>
          <p:nvPr/>
        </p:nvPicPr>
        <p:blipFill rotWithShape="1">
          <a:blip r:embed="rId4">
            <a:alphaModFix/>
          </a:blip>
          <a:srcRect b="0" l="0" r="0" t="0"/>
          <a:stretch/>
        </p:blipFill>
        <p:spPr>
          <a:xfrm>
            <a:off x="4866475" y="1292150"/>
            <a:ext cx="946704" cy="214586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18"/>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Resampling Techniques - Undersample majority class</a:t>
            </a:r>
            <a:endParaRPr/>
          </a:p>
        </p:txBody>
      </p:sp>
      <p:sp>
        <p:nvSpPr>
          <p:cNvPr id="982" name="Google Shape;982;p118"/>
          <p:cNvSpPr txBox="1"/>
          <p:nvPr>
            <p:ph idx="1" type="body"/>
          </p:nvPr>
        </p:nvSpPr>
        <p:spPr>
          <a:xfrm>
            <a:off x="311700" y="928100"/>
            <a:ext cx="8520600" cy="43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 sz="1400"/>
              <a:t>We match the number of samples in the minority class with a random sample from the majority class</a:t>
            </a:r>
            <a:endParaRPr/>
          </a:p>
        </p:txBody>
      </p:sp>
      <p:sp>
        <p:nvSpPr>
          <p:cNvPr id="983" name="Google Shape;983;p118"/>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984" name="Google Shape;984;p118"/>
          <p:cNvSpPr/>
          <p:nvPr/>
        </p:nvSpPr>
        <p:spPr>
          <a:xfrm>
            <a:off x="1270779" y="1630286"/>
            <a:ext cx="1057200" cy="28719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5" name="Google Shape;985;p118"/>
          <p:cNvSpPr/>
          <p:nvPr/>
        </p:nvSpPr>
        <p:spPr>
          <a:xfrm>
            <a:off x="3879498" y="2749174"/>
            <a:ext cx="1057200" cy="6021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6" name="Google Shape;986;p118"/>
          <p:cNvSpPr/>
          <p:nvPr/>
        </p:nvSpPr>
        <p:spPr>
          <a:xfrm>
            <a:off x="3879505" y="2336182"/>
            <a:ext cx="1057200" cy="6021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7" name="Google Shape;987;p118"/>
          <p:cNvSpPr/>
          <p:nvPr/>
        </p:nvSpPr>
        <p:spPr>
          <a:xfrm>
            <a:off x="1280379" y="1612783"/>
            <a:ext cx="1057200" cy="24618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8" name="Google Shape;988;p118"/>
          <p:cNvSpPr txBox="1"/>
          <p:nvPr/>
        </p:nvSpPr>
        <p:spPr>
          <a:xfrm>
            <a:off x="1413212" y="1485913"/>
            <a:ext cx="834000" cy="6021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Open Sans"/>
                <a:ea typeface="Open Sans"/>
                <a:cs typeface="Open Sans"/>
                <a:sym typeface="Open Sans"/>
              </a:rPr>
              <a:t>DATA</a:t>
            </a:r>
            <a:endParaRPr b="0" i="0" sz="700" u="none" cap="none" strike="noStrike">
              <a:solidFill>
                <a:srgbClr val="000000"/>
              </a:solidFill>
              <a:latin typeface="Open Sans"/>
              <a:ea typeface="Open Sans"/>
              <a:cs typeface="Open Sans"/>
              <a:sym typeface="Open Sans"/>
            </a:endParaRPr>
          </a:p>
        </p:txBody>
      </p:sp>
      <p:sp>
        <p:nvSpPr>
          <p:cNvPr id="989" name="Google Shape;989;p118"/>
          <p:cNvSpPr txBox="1"/>
          <p:nvPr/>
        </p:nvSpPr>
        <p:spPr>
          <a:xfrm flipH="1">
            <a:off x="1413483" y="4076767"/>
            <a:ext cx="790800" cy="3849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Apple</a:t>
            </a:r>
            <a:endParaRPr b="0" i="0" sz="1500" u="none" cap="none" strike="noStrike">
              <a:solidFill>
                <a:srgbClr val="FFFFFF"/>
              </a:solidFill>
              <a:latin typeface="Open Sans"/>
              <a:ea typeface="Open Sans"/>
              <a:cs typeface="Open Sans"/>
              <a:sym typeface="Open Sans"/>
            </a:endParaRPr>
          </a:p>
        </p:txBody>
      </p:sp>
      <p:sp>
        <p:nvSpPr>
          <p:cNvPr id="990" name="Google Shape;990;p118"/>
          <p:cNvSpPr txBox="1"/>
          <p:nvPr/>
        </p:nvSpPr>
        <p:spPr>
          <a:xfrm rot="-5400000">
            <a:off x="-108837" y="2829531"/>
            <a:ext cx="2167200" cy="4413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Imbalanced Dataset</a:t>
            </a:r>
            <a:endParaRPr b="0" i="0" sz="1400" u="none" cap="none" strike="noStrike">
              <a:solidFill>
                <a:srgbClr val="000000"/>
              </a:solidFill>
              <a:latin typeface="Open Sans"/>
              <a:ea typeface="Open Sans"/>
              <a:cs typeface="Open Sans"/>
              <a:sym typeface="Open Sans"/>
            </a:endParaRPr>
          </a:p>
        </p:txBody>
      </p:sp>
      <p:sp>
        <p:nvSpPr>
          <p:cNvPr id="991" name="Google Shape;991;p118"/>
          <p:cNvSpPr/>
          <p:nvPr/>
        </p:nvSpPr>
        <p:spPr>
          <a:xfrm>
            <a:off x="1275350" y="2143658"/>
            <a:ext cx="1057200" cy="172800"/>
          </a:xfrm>
          <a:prstGeom prst="rect">
            <a:avLst/>
          </a:prstGeom>
          <a:no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2" name="Google Shape;992;p118"/>
          <p:cNvSpPr/>
          <p:nvPr/>
        </p:nvSpPr>
        <p:spPr>
          <a:xfrm>
            <a:off x="1275350" y="2860349"/>
            <a:ext cx="1057200" cy="172800"/>
          </a:xfrm>
          <a:prstGeom prst="rect">
            <a:avLst/>
          </a:prstGeom>
          <a:no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3" name="Google Shape;993;p118"/>
          <p:cNvSpPr/>
          <p:nvPr/>
        </p:nvSpPr>
        <p:spPr>
          <a:xfrm>
            <a:off x="1275350" y="3397867"/>
            <a:ext cx="1057200" cy="172800"/>
          </a:xfrm>
          <a:prstGeom prst="rect">
            <a:avLst/>
          </a:prstGeom>
          <a:no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4" name="Google Shape;994;p118"/>
          <p:cNvSpPr/>
          <p:nvPr/>
        </p:nvSpPr>
        <p:spPr>
          <a:xfrm>
            <a:off x="1275350" y="3801005"/>
            <a:ext cx="1057200" cy="172800"/>
          </a:xfrm>
          <a:prstGeom prst="rect">
            <a:avLst/>
          </a:prstGeom>
          <a:no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5" name="Google Shape;995;p118"/>
          <p:cNvSpPr txBox="1"/>
          <p:nvPr/>
        </p:nvSpPr>
        <p:spPr>
          <a:xfrm flipH="1">
            <a:off x="1353283" y="3005294"/>
            <a:ext cx="911400" cy="3849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Banana</a:t>
            </a:r>
            <a:endParaRPr b="0" i="0" sz="1500" u="none" cap="none" strike="noStrike">
              <a:solidFill>
                <a:srgbClr val="FFFFFF"/>
              </a:solidFill>
              <a:latin typeface="Open Sans"/>
              <a:ea typeface="Open Sans"/>
              <a:cs typeface="Open Sans"/>
              <a:sym typeface="Open Sans"/>
            </a:endParaRPr>
          </a:p>
        </p:txBody>
      </p:sp>
      <p:cxnSp>
        <p:nvCxnSpPr>
          <p:cNvPr id="996" name="Google Shape;996;p118"/>
          <p:cNvCxnSpPr>
            <a:stCxn id="991" idx="3"/>
            <a:endCxn id="986" idx="2"/>
          </p:cNvCxnSpPr>
          <p:nvPr/>
        </p:nvCxnSpPr>
        <p:spPr>
          <a:xfrm>
            <a:off x="2332549" y="2230058"/>
            <a:ext cx="1547100" cy="407100"/>
          </a:xfrm>
          <a:prstGeom prst="curvedConnector3">
            <a:avLst>
              <a:gd fmla="val 49999" name="adj1"/>
            </a:avLst>
          </a:prstGeom>
          <a:noFill/>
          <a:ln cap="flat" cmpd="sng" w="38100">
            <a:solidFill>
              <a:srgbClr val="A7A7A7"/>
            </a:solidFill>
            <a:prstDash val="solid"/>
            <a:round/>
            <a:headEnd len="sm" w="sm" type="none"/>
            <a:tailEnd len="sm" w="sm" type="none"/>
          </a:ln>
        </p:spPr>
      </p:cxnSp>
      <p:cxnSp>
        <p:nvCxnSpPr>
          <p:cNvPr id="997" name="Google Shape;997;p118"/>
          <p:cNvCxnSpPr>
            <a:stCxn id="992" idx="3"/>
            <a:endCxn id="986" idx="2"/>
          </p:cNvCxnSpPr>
          <p:nvPr/>
        </p:nvCxnSpPr>
        <p:spPr>
          <a:xfrm flipH="1" rot="10800000">
            <a:off x="2332549" y="2637149"/>
            <a:ext cx="1547100" cy="309600"/>
          </a:xfrm>
          <a:prstGeom prst="curvedConnector3">
            <a:avLst>
              <a:gd fmla="val 49999" name="adj1"/>
            </a:avLst>
          </a:prstGeom>
          <a:noFill/>
          <a:ln cap="flat" cmpd="sng" w="38100">
            <a:solidFill>
              <a:srgbClr val="A7A7A7"/>
            </a:solidFill>
            <a:prstDash val="solid"/>
            <a:round/>
            <a:headEnd len="sm" w="sm" type="none"/>
            <a:tailEnd len="sm" w="sm" type="none"/>
          </a:ln>
        </p:spPr>
      </p:cxnSp>
      <p:cxnSp>
        <p:nvCxnSpPr>
          <p:cNvPr id="998" name="Google Shape;998;p118"/>
          <p:cNvCxnSpPr>
            <a:stCxn id="993" idx="3"/>
            <a:endCxn id="986" idx="2"/>
          </p:cNvCxnSpPr>
          <p:nvPr/>
        </p:nvCxnSpPr>
        <p:spPr>
          <a:xfrm flipH="1" rot="10800000">
            <a:off x="2332549" y="2637367"/>
            <a:ext cx="1547100" cy="846900"/>
          </a:xfrm>
          <a:prstGeom prst="curvedConnector3">
            <a:avLst>
              <a:gd fmla="val 49999" name="adj1"/>
            </a:avLst>
          </a:prstGeom>
          <a:noFill/>
          <a:ln cap="flat" cmpd="sng" w="38100">
            <a:solidFill>
              <a:srgbClr val="A7A7A7"/>
            </a:solidFill>
            <a:prstDash val="solid"/>
            <a:round/>
            <a:headEnd len="sm" w="sm" type="none"/>
            <a:tailEnd len="sm" w="sm" type="none"/>
          </a:ln>
        </p:spPr>
      </p:cxnSp>
      <p:cxnSp>
        <p:nvCxnSpPr>
          <p:cNvPr id="999" name="Google Shape;999;p118"/>
          <p:cNvCxnSpPr>
            <a:stCxn id="994" idx="3"/>
            <a:endCxn id="986" idx="2"/>
          </p:cNvCxnSpPr>
          <p:nvPr/>
        </p:nvCxnSpPr>
        <p:spPr>
          <a:xfrm flipH="1" rot="10800000">
            <a:off x="2332549" y="2637305"/>
            <a:ext cx="1547100" cy="1250100"/>
          </a:xfrm>
          <a:prstGeom prst="curvedConnector3">
            <a:avLst>
              <a:gd fmla="val 49999" name="adj1"/>
            </a:avLst>
          </a:prstGeom>
          <a:noFill/>
          <a:ln cap="flat" cmpd="sng" w="38100">
            <a:solidFill>
              <a:srgbClr val="A7A7A7"/>
            </a:solidFill>
            <a:prstDash val="solid"/>
            <a:round/>
            <a:headEnd len="sm" w="sm" type="none"/>
            <a:tailEnd len="sm" w="sm" type="none"/>
          </a:ln>
        </p:spPr>
      </p:cxnSp>
      <p:sp>
        <p:nvSpPr>
          <p:cNvPr id="1000" name="Google Shape;1000;p118"/>
          <p:cNvSpPr txBox="1"/>
          <p:nvPr/>
        </p:nvSpPr>
        <p:spPr>
          <a:xfrm flipH="1">
            <a:off x="3952405" y="2486117"/>
            <a:ext cx="911400" cy="3849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Banana</a:t>
            </a:r>
            <a:endParaRPr b="0" i="0" sz="1500" u="none" cap="none" strike="noStrike">
              <a:solidFill>
                <a:srgbClr val="FFFFFF"/>
              </a:solidFill>
              <a:latin typeface="Open Sans"/>
              <a:ea typeface="Open Sans"/>
              <a:cs typeface="Open Sans"/>
              <a:sym typeface="Open Sans"/>
            </a:endParaRPr>
          </a:p>
        </p:txBody>
      </p:sp>
      <p:sp>
        <p:nvSpPr>
          <p:cNvPr id="1001" name="Google Shape;1001;p118"/>
          <p:cNvSpPr txBox="1"/>
          <p:nvPr/>
        </p:nvSpPr>
        <p:spPr>
          <a:xfrm flipH="1">
            <a:off x="4057398" y="2946753"/>
            <a:ext cx="790800" cy="3849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Apple</a:t>
            </a:r>
            <a:endParaRPr b="0" i="0" sz="1500" u="none" cap="none" strike="noStrike">
              <a:solidFill>
                <a:srgbClr val="FFFFFF"/>
              </a:solidFill>
              <a:latin typeface="Open Sans"/>
              <a:ea typeface="Open Sans"/>
              <a:cs typeface="Open Sans"/>
              <a:sym typeface="Open Sans"/>
            </a:endParaRPr>
          </a:p>
        </p:txBody>
      </p:sp>
      <p:sp>
        <p:nvSpPr>
          <p:cNvPr id="1002" name="Google Shape;1002;p118"/>
          <p:cNvSpPr txBox="1"/>
          <p:nvPr/>
        </p:nvSpPr>
        <p:spPr>
          <a:xfrm>
            <a:off x="3469400" y="1639638"/>
            <a:ext cx="1877400" cy="5106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600"/>
              <a:buFont typeface="Arial"/>
              <a:buNone/>
            </a:pPr>
            <a:r>
              <a:rPr b="0" i="0" lang="en" sz="1300" u="none" cap="none" strike="noStrike">
                <a:solidFill>
                  <a:srgbClr val="000000"/>
                </a:solidFill>
                <a:latin typeface="Open Sans"/>
                <a:ea typeface="Open Sans"/>
                <a:cs typeface="Open Sans"/>
                <a:sym typeface="Open Sans"/>
              </a:rPr>
              <a:t>Undersampled Dataset</a:t>
            </a:r>
            <a:endParaRPr b="0" i="0" sz="1300" u="none" cap="none" strike="noStrike">
              <a:solidFill>
                <a:srgbClr val="000000"/>
              </a:solidFill>
              <a:latin typeface="Open Sans"/>
              <a:ea typeface="Open Sans"/>
              <a:cs typeface="Open Sans"/>
              <a:sym typeface="Open Sans"/>
            </a:endParaRPr>
          </a:p>
        </p:txBody>
      </p:sp>
      <p:cxnSp>
        <p:nvCxnSpPr>
          <p:cNvPr id="1003" name="Google Shape;1003;p118"/>
          <p:cNvCxnSpPr/>
          <p:nvPr/>
        </p:nvCxnSpPr>
        <p:spPr>
          <a:xfrm flipH="1" rot="10800000">
            <a:off x="2322075" y="3050304"/>
            <a:ext cx="1566000" cy="1130400"/>
          </a:xfrm>
          <a:prstGeom prst="curvedConnector3">
            <a:avLst>
              <a:gd fmla="val 50000" name="adj1"/>
            </a:avLst>
          </a:prstGeom>
          <a:noFill/>
          <a:ln cap="flat" cmpd="sng" w="38100">
            <a:solidFill>
              <a:srgbClr val="A7A7A7"/>
            </a:solidFill>
            <a:prstDash val="solid"/>
            <a:round/>
            <a:headEnd len="sm" w="sm" type="none"/>
            <a:tailEnd len="sm" w="sm" type="none"/>
          </a:ln>
        </p:spPr>
      </p:cxnSp>
      <p:sp>
        <p:nvSpPr>
          <p:cNvPr id="1004" name="Google Shape;1004;p118"/>
          <p:cNvSpPr txBox="1"/>
          <p:nvPr/>
        </p:nvSpPr>
        <p:spPr>
          <a:xfrm>
            <a:off x="5819975" y="1715838"/>
            <a:ext cx="3012300" cy="2196600"/>
          </a:xfrm>
          <a:prstGeom prst="rect">
            <a:avLst/>
          </a:prstGeom>
          <a:noFill/>
          <a:ln>
            <a:noFill/>
          </a:ln>
        </p:spPr>
        <p:txBody>
          <a:bodyPr anchorCtr="0" anchor="t" bIns="45725" lIns="45725" spcFirstLastPara="1" rIns="45725" wrap="square" tIns="45725">
            <a:noAutofit/>
          </a:bodyPr>
          <a:lstStyle/>
          <a:p>
            <a:pPr indent="-196850" lvl="0" marL="228600" marR="0" rtl="0" algn="l">
              <a:lnSpc>
                <a:spcPct val="115000"/>
              </a:lnSpc>
              <a:spcBef>
                <a:spcPts val="0"/>
              </a:spcBef>
              <a:spcAft>
                <a:spcPts val="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Undersampling can be a good choice when you have a lot of data. </a:t>
            </a:r>
            <a:endParaRPr b="0" i="0" sz="1300" u="none" cap="none" strike="noStrike">
              <a:solidFill>
                <a:srgbClr val="000000"/>
              </a:solidFill>
              <a:latin typeface="Open Sans"/>
              <a:ea typeface="Open Sans"/>
              <a:cs typeface="Open Sans"/>
              <a:sym typeface="Open Sans"/>
            </a:endParaRPr>
          </a:p>
          <a:p>
            <a:pPr indent="-196850" lvl="0" marL="228600" marR="0" rtl="0" algn="l">
              <a:lnSpc>
                <a:spcPct val="115000"/>
              </a:lnSpc>
              <a:spcBef>
                <a:spcPts val="500"/>
              </a:spcBef>
              <a:spcAft>
                <a:spcPts val="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A drawback is that we are removing information that may be valuable. </a:t>
            </a:r>
            <a:endParaRPr b="0" i="0" sz="1300" u="none" cap="none" strike="noStrike">
              <a:solidFill>
                <a:srgbClr val="000000"/>
              </a:solidFill>
              <a:latin typeface="Open Sans"/>
              <a:ea typeface="Open Sans"/>
              <a:cs typeface="Open Sans"/>
              <a:sym typeface="Open Sans"/>
            </a:endParaRPr>
          </a:p>
          <a:p>
            <a:pPr indent="-196850" lvl="0" marL="228600" marR="0" rtl="0" algn="l">
              <a:lnSpc>
                <a:spcPct val="115000"/>
              </a:lnSpc>
              <a:spcBef>
                <a:spcPts val="500"/>
              </a:spcBef>
              <a:spcAft>
                <a:spcPts val="50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This could lead to underfitting and poor generalization to the test set.</a:t>
            </a:r>
            <a:endParaRPr b="0" i="0" sz="1300" u="none" cap="none" strike="noStrike">
              <a:solidFill>
                <a:srgbClr val="000000"/>
              </a:solidFill>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19"/>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Resampling Techniques — Oversample minority class</a:t>
            </a:r>
            <a:endParaRPr/>
          </a:p>
        </p:txBody>
      </p:sp>
      <p:sp>
        <p:nvSpPr>
          <p:cNvPr id="1010" name="Google Shape;1010;p119"/>
          <p:cNvSpPr txBox="1"/>
          <p:nvPr>
            <p:ph idx="1" type="body"/>
          </p:nvPr>
        </p:nvSpPr>
        <p:spPr>
          <a:xfrm>
            <a:off x="311700" y="928100"/>
            <a:ext cx="8520600" cy="67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
              <a:t>We match the number of samples in the majority class with resampling from the minority class. We randomly replicate samples from the minority class.</a:t>
            </a:r>
            <a:endParaRPr/>
          </a:p>
        </p:txBody>
      </p:sp>
      <p:sp>
        <p:nvSpPr>
          <p:cNvPr id="1011" name="Google Shape;1011;p11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1012" name="Google Shape;1012;p119"/>
          <p:cNvSpPr txBox="1"/>
          <p:nvPr/>
        </p:nvSpPr>
        <p:spPr>
          <a:xfrm rot="-5400000">
            <a:off x="-37025" y="3120517"/>
            <a:ext cx="2125500" cy="4266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Imbalanced Dataset</a:t>
            </a:r>
            <a:endParaRPr b="0" i="0" sz="1400" u="none" cap="none" strike="noStrike">
              <a:solidFill>
                <a:srgbClr val="000000"/>
              </a:solidFill>
              <a:latin typeface="Open Sans"/>
              <a:ea typeface="Open Sans"/>
              <a:cs typeface="Open Sans"/>
              <a:sym typeface="Open Sans"/>
            </a:endParaRPr>
          </a:p>
        </p:txBody>
      </p:sp>
      <p:sp>
        <p:nvSpPr>
          <p:cNvPr id="1013" name="Google Shape;1013;p119"/>
          <p:cNvSpPr/>
          <p:nvPr/>
        </p:nvSpPr>
        <p:spPr>
          <a:xfrm>
            <a:off x="3898039" y="3165050"/>
            <a:ext cx="1021800" cy="14073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14" name="Google Shape;1014;p119"/>
          <p:cNvSpPr txBox="1"/>
          <p:nvPr/>
        </p:nvSpPr>
        <p:spPr>
          <a:xfrm flipH="1">
            <a:off x="4060926" y="3842810"/>
            <a:ext cx="764100" cy="377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Arial"/>
                <a:ea typeface="Arial"/>
                <a:cs typeface="Arial"/>
                <a:sym typeface="Arial"/>
              </a:rPr>
              <a:t>Apple</a:t>
            </a:r>
            <a:endParaRPr b="0" i="0" sz="1500" u="none" cap="none" strike="noStrike">
              <a:solidFill>
                <a:srgbClr val="FFFFFF"/>
              </a:solidFill>
              <a:latin typeface="Arial"/>
              <a:ea typeface="Arial"/>
              <a:cs typeface="Arial"/>
              <a:sym typeface="Arial"/>
            </a:endParaRPr>
          </a:p>
        </p:txBody>
      </p:sp>
      <p:sp>
        <p:nvSpPr>
          <p:cNvPr id="1015" name="Google Shape;1015;p119"/>
          <p:cNvSpPr/>
          <p:nvPr/>
        </p:nvSpPr>
        <p:spPr>
          <a:xfrm>
            <a:off x="3898039" y="2838013"/>
            <a:ext cx="1021800" cy="14073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16" name="Google Shape;1016;p119"/>
          <p:cNvSpPr/>
          <p:nvPr/>
        </p:nvSpPr>
        <p:spPr>
          <a:xfrm>
            <a:off x="3898039" y="2467108"/>
            <a:ext cx="1021800" cy="14073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17" name="Google Shape;1017;p119"/>
          <p:cNvSpPr/>
          <p:nvPr/>
        </p:nvSpPr>
        <p:spPr>
          <a:xfrm>
            <a:off x="3898039" y="2116544"/>
            <a:ext cx="1021800" cy="14073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18" name="Google Shape;1018;p119"/>
          <p:cNvSpPr txBox="1"/>
          <p:nvPr/>
        </p:nvSpPr>
        <p:spPr>
          <a:xfrm flipH="1">
            <a:off x="3968596" y="2715795"/>
            <a:ext cx="880800" cy="377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Banana</a:t>
            </a:r>
            <a:endParaRPr b="0" i="0" sz="1500" u="none" cap="none" strike="noStrike">
              <a:solidFill>
                <a:srgbClr val="FFFFFF"/>
              </a:solidFill>
              <a:latin typeface="Open Sans"/>
              <a:ea typeface="Open Sans"/>
              <a:cs typeface="Open Sans"/>
              <a:sym typeface="Open Sans"/>
            </a:endParaRPr>
          </a:p>
        </p:txBody>
      </p:sp>
      <p:sp>
        <p:nvSpPr>
          <p:cNvPr id="1019" name="Google Shape;1019;p119"/>
          <p:cNvSpPr/>
          <p:nvPr/>
        </p:nvSpPr>
        <p:spPr>
          <a:xfrm>
            <a:off x="1247422" y="2511999"/>
            <a:ext cx="1021800" cy="17691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20" name="Google Shape;1020;p119"/>
          <p:cNvSpPr txBox="1"/>
          <p:nvPr/>
        </p:nvSpPr>
        <p:spPr>
          <a:xfrm flipH="1">
            <a:off x="1438152" y="3882410"/>
            <a:ext cx="764100" cy="377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Apple</a:t>
            </a:r>
            <a:endParaRPr b="0" i="0" sz="1500" u="none" cap="none" strike="noStrike">
              <a:solidFill>
                <a:srgbClr val="FFFFFF"/>
              </a:solidFill>
              <a:latin typeface="Open Sans"/>
              <a:ea typeface="Open Sans"/>
              <a:cs typeface="Open Sans"/>
              <a:sym typeface="Open Sans"/>
            </a:endParaRPr>
          </a:p>
        </p:txBody>
      </p:sp>
      <p:sp>
        <p:nvSpPr>
          <p:cNvPr id="1021" name="Google Shape;1021;p119"/>
          <p:cNvSpPr/>
          <p:nvPr/>
        </p:nvSpPr>
        <p:spPr>
          <a:xfrm>
            <a:off x="1247422" y="2494830"/>
            <a:ext cx="1021800" cy="14073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22" name="Google Shape;1022;p119"/>
          <p:cNvSpPr txBox="1"/>
          <p:nvPr/>
        </p:nvSpPr>
        <p:spPr>
          <a:xfrm>
            <a:off x="1413911" y="2370378"/>
            <a:ext cx="806100" cy="5907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Open Sans"/>
                <a:ea typeface="Open Sans"/>
                <a:cs typeface="Open Sans"/>
                <a:sym typeface="Open Sans"/>
              </a:rPr>
              <a:t>DATA</a:t>
            </a:r>
            <a:endParaRPr b="0" i="0" sz="700" u="none" cap="none" strike="noStrike">
              <a:solidFill>
                <a:srgbClr val="000000"/>
              </a:solidFill>
              <a:latin typeface="Open Sans"/>
              <a:ea typeface="Open Sans"/>
              <a:cs typeface="Open Sans"/>
              <a:sym typeface="Open Sans"/>
            </a:endParaRPr>
          </a:p>
        </p:txBody>
      </p:sp>
      <p:sp>
        <p:nvSpPr>
          <p:cNvPr id="1023" name="Google Shape;1023;p119"/>
          <p:cNvSpPr txBox="1"/>
          <p:nvPr/>
        </p:nvSpPr>
        <p:spPr>
          <a:xfrm flipH="1">
            <a:off x="1317979" y="3113831"/>
            <a:ext cx="880800" cy="377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Banana</a:t>
            </a:r>
            <a:endParaRPr b="0" i="0" sz="1500" u="none" cap="none" strike="noStrike">
              <a:solidFill>
                <a:srgbClr val="FFFFFF"/>
              </a:solidFill>
              <a:latin typeface="Open Sans"/>
              <a:ea typeface="Open Sans"/>
              <a:cs typeface="Open Sans"/>
              <a:sym typeface="Open Sans"/>
            </a:endParaRPr>
          </a:p>
        </p:txBody>
      </p:sp>
      <p:cxnSp>
        <p:nvCxnSpPr>
          <p:cNvPr id="1024" name="Google Shape;1024;p119"/>
          <p:cNvCxnSpPr/>
          <p:nvPr/>
        </p:nvCxnSpPr>
        <p:spPr>
          <a:xfrm flipH="1" rot="10800000">
            <a:off x="2259199" y="3009973"/>
            <a:ext cx="1642200" cy="224100"/>
          </a:xfrm>
          <a:prstGeom prst="curvedConnector3">
            <a:avLst>
              <a:gd fmla="val 51785" name="adj1"/>
            </a:avLst>
          </a:prstGeom>
          <a:noFill/>
          <a:ln cap="flat" cmpd="sng" w="38100">
            <a:solidFill>
              <a:srgbClr val="A7A7A7"/>
            </a:solidFill>
            <a:prstDash val="solid"/>
            <a:round/>
            <a:headEnd len="sm" w="sm" type="none"/>
            <a:tailEnd len="sm" w="sm" type="none"/>
          </a:ln>
        </p:spPr>
      </p:cxnSp>
      <p:cxnSp>
        <p:nvCxnSpPr>
          <p:cNvPr id="1025" name="Google Shape;1025;p119"/>
          <p:cNvCxnSpPr/>
          <p:nvPr/>
        </p:nvCxnSpPr>
        <p:spPr>
          <a:xfrm flipH="1" rot="10800000">
            <a:off x="2259639" y="3591381"/>
            <a:ext cx="1647900" cy="395400"/>
          </a:xfrm>
          <a:prstGeom prst="curvedConnector3">
            <a:avLst>
              <a:gd fmla="val 50000" name="adj1"/>
            </a:avLst>
          </a:prstGeom>
          <a:noFill/>
          <a:ln cap="flat" cmpd="sng" w="38100">
            <a:solidFill>
              <a:srgbClr val="A7A7A7"/>
            </a:solidFill>
            <a:prstDash val="solid"/>
            <a:round/>
            <a:headEnd len="sm" w="sm" type="none"/>
            <a:tailEnd len="sm" w="sm" type="none"/>
          </a:ln>
        </p:spPr>
      </p:cxnSp>
      <p:cxnSp>
        <p:nvCxnSpPr>
          <p:cNvPr id="1026" name="Google Shape;1026;p119"/>
          <p:cNvCxnSpPr/>
          <p:nvPr/>
        </p:nvCxnSpPr>
        <p:spPr>
          <a:xfrm flipH="1" rot="10800000">
            <a:off x="2278573" y="3967581"/>
            <a:ext cx="1629000" cy="19200"/>
          </a:xfrm>
          <a:prstGeom prst="curvedConnector3">
            <a:avLst>
              <a:gd fmla="val 50000" name="adj1"/>
            </a:avLst>
          </a:prstGeom>
          <a:noFill/>
          <a:ln cap="flat" cmpd="sng" w="38100">
            <a:solidFill>
              <a:srgbClr val="A7A7A7"/>
            </a:solidFill>
            <a:prstDash val="solid"/>
            <a:round/>
            <a:headEnd len="sm" w="sm" type="none"/>
            <a:tailEnd len="sm" w="sm" type="none"/>
          </a:ln>
        </p:spPr>
      </p:cxnSp>
      <p:cxnSp>
        <p:nvCxnSpPr>
          <p:cNvPr id="1027" name="Google Shape;1027;p119"/>
          <p:cNvCxnSpPr/>
          <p:nvPr/>
        </p:nvCxnSpPr>
        <p:spPr>
          <a:xfrm>
            <a:off x="2259639" y="3981289"/>
            <a:ext cx="1650600" cy="310500"/>
          </a:xfrm>
          <a:prstGeom prst="curvedConnector3">
            <a:avLst>
              <a:gd fmla="val 50000" name="adj1"/>
            </a:avLst>
          </a:prstGeom>
          <a:noFill/>
          <a:ln cap="flat" cmpd="sng" w="38100">
            <a:solidFill>
              <a:srgbClr val="A7A7A7"/>
            </a:solidFill>
            <a:prstDash val="solid"/>
            <a:round/>
            <a:headEnd len="sm" w="sm" type="none"/>
            <a:tailEnd len="sm" w="sm" type="none"/>
          </a:ln>
        </p:spPr>
      </p:cxnSp>
      <p:sp>
        <p:nvSpPr>
          <p:cNvPr id="1028" name="Google Shape;1028;p119"/>
          <p:cNvSpPr txBox="1"/>
          <p:nvPr/>
        </p:nvSpPr>
        <p:spPr>
          <a:xfrm flipH="1">
            <a:off x="4127904" y="3882057"/>
            <a:ext cx="764100" cy="377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Apple</a:t>
            </a:r>
            <a:endParaRPr b="0" i="0" sz="1500" u="none" cap="none" strike="noStrike">
              <a:solidFill>
                <a:srgbClr val="FFFFFF"/>
              </a:solidFill>
              <a:latin typeface="Open Sans"/>
              <a:ea typeface="Open Sans"/>
              <a:cs typeface="Open Sans"/>
              <a:sym typeface="Open Sans"/>
            </a:endParaRPr>
          </a:p>
        </p:txBody>
      </p:sp>
      <p:sp>
        <p:nvSpPr>
          <p:cNvPr id="1029" name="Google Shape;1029;p119"/>
          <p:cNvSpPr txBox="1"/>
          <p:nvPr/>
        </p:nvSpPr>
        <p:spPr>
          <a:xfrm>
            <a:off x="3496675" y="1657925"/>
            <a:ext cx="1811700" cy="3777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600"/>
              <a:buFont typeface="Arial"/>
              <a:buNone/>
            </a:pPr>
            <a:r>
              <a:rPr b="0" i="0" lang="en" sz="1300" u="none" cap="none" strike="noStrike">
                <a:solidFill>
                  <a:srgbClr val="000000"/>
                </a:solidFill>
                <a:latin typeface="Open Sans"/>
                <a:ea typeface="Open Sans"/>
                <a:cs typeface="Open Sans"/>
                <a:sym typeface="Open Sans"/>
              </a:rPr>
              <a:t>Oversampled Dataset</a:t>
            </a:r>
            <a:endParaRPr b="0" i="0" sz="1300" u="none" cap="none" strike="noStrike">
              <a:solidFill>
                <a:srgbClr val="000000"/>
              </a:solidFill>
              <a:latin typeface="Open Sans"/>
              <a:ea typeface="Open Sans"/>
              <a:cs typeface="Open Sans"/>
              <a:sym typeface="Open Sans"/>
            </a:endParaRPr>
          </a:p>
        </p:txBody>
      </p:sp>
      <p:sp>
        <p:nvSpPr>
          <p:cNvPr id="1030" name="Google Shape;1030;p119"/>
          <p:cNvSpPr txBox="1"/>
          <p:nvPr/>
        </p:nvSpPr>
        <p:spPr>
          <a:xfrm>
            <a:off x="5697713" y="1657925"/>
            <a:ext cx="2962200" cy="3061500"/>
          </a:xfrm>
          <a:prstGeom prst="rect">
            <a:avLst/>
          </a:prstGeom>
          <a:noFill/>
          <a:ln>
            <a:noFill/>
          </a:ln>
        </p:spPr>
        <p:txBody>
          <a:bodyPr anchorCtr="0" anchor="t" bIns="45725" lIns="45725" spcFirstLastPara="1" rIns="45725" wrap="square" tIns="45725">
            <a:noAutofit/>
          </a:bodyPr>
          <a:lstStyle/>
          <a:p>
            <a:pPr indent="-196850" lvl="0" marL="228600" marR="0" rtl="0" algn="l">
              <a:lnSpc>
                <a:spcPct val="115000"/>
              </a:lnSpc>
              <a:spcBef>
                <a:spcPts val="0"/>
              </a:spcBef>
              <a:spcAft>
                <a:spcPts val="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Always split into test and train sets </a:t>
            </a:r>
            <a:r>
              <a:rPr b="1" i="0" lang="en" sz="1300" u="none" cap="none" strike="noStrike">
                <a:solidFill>
                  <a:srgbClr val="000000"/>
                </a:solidFill>
                <a:latin typeface="Open Sans"/>
                <a:ea typeface="Open Sans"/>
                <a:cs typeface="Open Sans"/>
                <a:sym typeface="Open Sans"/>
              </a:rPr>
              <a:t>BEFORE</a:t>
            </a:r>
            <a:r>
              <a:rPr b="0" i="0" lang="en" sz="1300" u="none" cap="none" strike="noStrike">
                <a:solidFill>
                  <a:srgbClr val="000000"/>
                </a:solidFill>
                <a:latin typeface="Open Sans"/>
                <a:ea typeface="Open Sans"/>
                <a:cs typeface="Open Sans"/>
                <a:sym typeface="Open Sans"/>
              </a:rPr>
              <a:t> trying oversampling techniques! </a:t>
            </a:r>
            <a:endParaRPr b="0" i="0" sz="1300" u="none" cap="none" strike="noStrike">
              <a:solidFill>
                <a:srgbClr val="000000"/>
              </a:solidFill>
              <a:latin typeface="Open Sans"/>
              <a:ea typeface="Open Sans"/>
              <a:cs typeface="Open Sans"/>
              <a:sym typeface="Open Sans"/>
            </a:endParaRPr>
          </a:p>
          <a:p>
            <a:pPr indent="-196850" lvl="0" marL="228600" marR="0" rtl="0" algn="l">
              <a:lnSpc>
                <a:spcPct val="115000"/>
              </a:lnSpc>
              <a:spcBef>
                <a:spcPts val="500"/>
              </a:spcBef>
              <a:spcAft>
                <a:spcPts val="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Oversampling before splitting the data can allow the exact same observations to be present in both the </a:t>
            </a:r>
            <a:r>
              <a:rPr b="1" i="0" lang="en" sz="1300" u="none" cap="none" strike="noStrike">
                <a:solidFill>
                  <a:srgbClr val="000000"/>
                </a:solidFill>
                <a:latin typeface="Open Sans"/>
                <a:ea typeface="Open Sans"/>
                <a:cs typeface="Open Sans"/>
                <a:sym typeface="Open Sans"/>
              </a:rPr>
              <a:t>test</a:t>
            </a:r>
            <a:r>
              <a:rPr b="0" i="0" lang="en" sz="1300" u="none" cap="none" strike="noStrike">
                <a:solidFill>
                  <a:srgbClr val="000000"/>
                </a:solidFill>
                <a:latin typeface="Open Sans"/>
                <a:ea typeface="Open Sans"/>
                <a:cs typeface="Open Sans"/>
                <a:sym typeface="Open Sans"/>
              </a:rPr>
              <a:t> and </a:t>
            </a:r>
            <a:r>
              <a:rPr b="1" i="0" lang="en" sz="1300" u="none" cap="none" strike="noStrike">
                <a:solidFill>
                  <a:srgbClr val="000000"/>
                </a:solidFill>
                <a:latin typeface="Open Sans"/>
                <a:ea typeface="Open Sans"/>
                <a:cs typeface="Open Sans"/>
                <a:sym typeface="Open Sans"/>
              </a:rPr>
              <a:t>train</a:t>
            </a:r>
            <a:r>
              <a:rPr b="0" i="0" lang="en" sz="1300" u="none" cap="none" strike="noStrike">
                <a:solidFill>
                  <a:srgbClr val="000000"/>
                </a:solidFill>
                <a:latin typeface="Open Sans"/>
                <a:ea typeface="Open Sans"/>
                <a:cs typeface="Open Sans"/>
                <a:sym typeface="Open Sans"/>
              </a:rPr>
              <a:t> sets. </a:t>
            </a:r>
            <a:endParaRPr b="0" i="0" sz="1300" u="none" cap="none" strike="noStrike">
              <a:solidFill>
                <a:srgbClr val="000000"/>
              </a:solidFill>
              <a:latin typeface="Open Sans"/>
              <a:ea typeface="Open Sans"/>
              <a:cs typeface="Open Sans"/>
              <a:sym typeface="Open Sans"/>
            </a:endParaRPr>
          </a:p>
          <a:p>
            <a:pPr indent="-196850" lvl="0" marL="228600" marR="0" rtl="0" algn="l">
              <a:lnSpc>
                <a:spcPct val="115000"/>
              </a:lnSpc>
              <a:spcBef>
                <a:spcPts val="500"/>
              </a:spcBef>
              <a:spcAft>
                <a:spcPts val="50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This can allow our model to simply memorize specific data points and cause overfitting and poor generalization to the test data.</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20"/>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Imputation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21"/>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Imputation - Continuous Features: Mean/Median</a:t>
            </a:r>
            <a:endParaRPr/>
          </a:p>
        </p:txBody>
      </p:sp>
      <p:sp>
        <p:nvSpPr>
          <p:cNvPr id="1041" name="Google Shape;1041;p121"/>
          <p:cNvSpPr txBox="1"/>
          <p:nvPr>
            <p:ph idx="1" type="body"/>
          </p:nvPr>
        </p:nvSpPr>
        <p:spPr>
          <a:xfrm>
            <a:off x="311700" y="928100"/>
            <a:ext cx="8520600" cy="77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600"/>
              <a:buFont typeface="Arial"/>
              <a:buNone/>
            </a:pPr>
            <a:r>
              <a:rPr lang="en"/>
              <a:t>We calculate the mean/median of the non-missing values in a column and then replace the missing values within each column separately and independently from the others.</a:t>
            </a:r>
            <a:endParaRPr/>
          </a:p>
          <a:p>
            <a:pPr indent="0" lvl="0" marL="0" rtl="0" algn="l">
              <a:lnSpc>
                <a:spcPct val="115000"/>
              </a:lnSpc>
              <a:spcBef>
                <a:spcPts val="1600"/>
              </a:spcBef>
              <a:spcAft>
                <a:spcPts val="1600"/>
              </a:spcAft>
              <a:buSzPts val="1400"/>
              <a:buNone/>
            </a:pPr>
            <a:r>
              <a:t/>
            </a:r>
            <a:endParaRPr/>
          </a:p>
        </p:txBody>
      </p:sp>
      <p:sp>
        <p:nvSpPr>
          <p:cNvPr id="1042" name="Google Shape;1042;p12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1043" name="Google Shape;1043;p121"/>
          <p:cNvPicPr preferRelativeResize="0"/>
          <p:nvPr/>
        </p:nvPicPr>
        <p:blipFill rotWithShape="1">
          <a:blip r:embed="rId3">
            <a:alphaModFix/>
          </a:blip>
          <a:srcRect b="0" l="0" r="0" t="0"/>
          <a:stretch/>
        </p:blipFill>
        <p:spPr>
          <a:xfrm>
            <a:off x="1413607" y="1633625"/>
            <a:ext cx="5819690" cy="1504525"/>
          </a:xfrm>
          <a:prstGeom prst="rect">
            <a:avLst/>
          </a:prstGeom>
          <a:noFill/>
          <a:ln>
            <a:noFill/>
          </a:ln>
        </p:spPr>
      </p:pic>
      <p:sp>
        <p:nvSpPr>
          <p:cNvPr id="1044" name="Google Shape;1044;p12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1045" name="Google Shape;1045;p121"/>
          <p:cNvSpPr txBox="1"/>
          <p:nvPr/>
        </p:nvSpPr>
        <p:spPr>
          <a:xfrm>
            <a:off x="8140213" y="4802500"/>
            <a:ext cx="712500" cy="1854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
        <p:nvSpPr>
          <p:cNvPr id="1046" name="Google Shape;1046;p121"/>
          <p:cNvSpPr txBox="1"/>
          <p:nvPr/>
        </p:nvSpPr>
        <p:spPr>
          <a:xfrm>
            <a:off x="469525" y="3196550"/>
            <a:ext cx="3540600" cy="10209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Open Sans"/>
                <a:ea typeface="Open Sans"/>
                <a:cs typeface="Open Sans"/>
                <a:sym typeface="Open Sans"/>
              </a:rPr>
              <a:t>Pros:</a:t>
            </a:r>
            <a:endParaRPr b="1" i="0" sz="1300" u="none" cap="none" strike="noStrike">
              <a:solidFill>
                <a:srgbClr val="000000"/>
              </a:solidFill>
              <a:latin typeface="Open Sans"/>
              <a:ea typeface="Open Sans"/>
              <a:cs typeface="Open Sans"/>
              <a:sym typeface="Open Sans"/>
            </a:endParaRPr>
          </a:p>
          <a:p>
            <a:pPr indent="-196850" lvl="0" marL="228600" marR="0" rtl="0" algn="l">
              <a:lnSpc>
                <a:spcPct val="100000"/>
              </a:lnSpc>
              <a:spcBef>
                <a:spcPts val="0"/>
              </a:spcBef>
              <a:spcAft>
                <a:spcPts val="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Easy and fast.</a:t>
            </a:r>
            <a:endParaRPr b="0" i="0" sz="1300" u="none" cap="none" strike="noStrike">
              <a:solidFill>
                <a:srgbClr val="000000"/>
              </a:solidFill>
              <a:latin typeface="Open Sans"/>
              <a:ea typeface="Open Sans"/>
              <a:cs typeface="Open Sans"/>
              <a:sym typeface="Open Sans"/>
            </a:endParaRPr>
          </a:p>
          <a:p>
            <a:pPr indent="-196850" lvl="0" marL="228600" marR="0" rtl="0" algn="l">
              <a:lnSpc>
                <a:spcPct val="100000"/>
              </a:lnSpc>
              <a:spcBef>
                <a:spcPts val="500"/>
              </a:spcBef>
              <a:spcAft>
                <a:spcPts val="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Works well with small numerical datasets.</a:t>
            </a:r>
            <a:endParaRPr b="0" i="0" sz="1300" u="none" cap="none" strike="noStrike">
              <a:solidFill>
                <a:srgbClr val="000000"/>
              </a:solidFill>
              <a:latin typeface="Open Sans"/>
              <a:ea typeface="Open Sans"/>
              <a:cs typeface="Open Sans"/>
              <a:sym typeface="Open Sans"/>
            </a:endParaRPr>
          </a:p>
          <a:p>
            <a:pPr indent="0" lvl="0" marL="0" marR="0" rtl="0" algn="l">
              <a:lnSpc>
                <a:spcPct val="100000"/>
              </a:lnSpc>
              <a:spcBef>
                <a:spcPts val="500"/>
              </a:spcBef>
              <a:spcAft>
                <a:spcPts val="0"/>
              </a:spcAft>
              <a:buClr>
                <a:srgbClr val="000000"/>
              </a:buClr>
              <a:buSzPts val="1300"/>
              <a:buFont typeface="Arial"/>
              <a:buNone/>
            </a:pPr>
            <a:r>
              <a:t/>
            </a:r>
            <a:endParaRPr b="0" i="0" sz="1300" u="none" cap="none" strike="noStrike">
              <a:solidFill>
                <a:srgbClr val="000000"/>
              </a:solidFill>
              <a:latin typeface="Open Sans"/>
              <a:ea typeface="Open Sans"/>
              <a:cs typeface="Open Sans"/>
              <a:sym typeface="Open Sans"/>
            </a:endParaRPr>
          </a:p>
        </p:txBody>
      </p:sp>
      <p:sp>
        <p:nvSpPr>
          <p:cNvPr id="1047" name="Google Shape;1047;p121"/>
          <p:cNvSpPr txBox="1"/>
          <p:nvPr/>
        </p:nvSpPr>
        <p:spPr>
          <a:xfrm>
            <a:off x="4248725" y="3196550"/>
            <a:ext cx="4603800" cy="14853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dk1"/>
                </a:solidFill>
                <a:latin typeface="Open Sans"/>
                <a:ea typeface="Open Sans"/>
                <a:cs typeface="Open Sans"/>
                <a:sym typeface="Open Sans"/>
              </a:rPr>
              <a:t>Cons:</a:t>
            </a:r>
            <a:endParaRPr b="1" i="0" sz="1300" u="none" cap="none" strike="noStrike">
              <a:solidFill>
                <a:schemeClr val="dk1"/>
              </a:solidFill>
              <a:latin typeface="Open Sans"/>
              <a:ea typeface="Open Sans"/>
              <a:cs typeface="Open Sans"/>
              <a:sym typeface="Open Sans"/>
            </a:endParaRPr>
          </a:p>
          <a:p>
            <a:pPr indent="-196850" lvl="0" marL="228600" marR="0" rtl="0" algn="l">
              <a:lnSpc>
                <a:spcPct val="100000"/>
              </a:lnSpc>
              <a:spcBef>
                <a:spcPts val="0"/>
              </a:spcBef>
              <a:spcAft>
                <a:spcPts val="0"/>
              </a:spcAft>
              <a:buClr>
                <a:schemeClr val="dk1"/>
              </a:buClr>
              <a:buSzPts val="1300"/>
              <a:buFont typeface="Open Sans"/>
              <a:buChar char="●"/>
            </a:pPr>
            <a:r>
              <a:rPr b="0" i="0" lang="en" sz="1300" u="none" cap="none" strike="noStrike">
                <a:solidFill>
                  <a:schemeClr val="dk1"/>
                </a:solidFill>
                <a:latin typeface="Open Sans"/>
                <a:ea typeface="Open Sans"/>
                <a:cs typeface="Open Sans"/>
                <a:sym typeface="Open Sans"/>
              </a:rPr>
              <a:t>Doesn’t factor the correlations between features. It only works on the column level.</a:t>
            </a:r>
            <a:endParaRPr b="0" i="0" sz="1300" u="none" cap="none" strike="noStrike">
              <a:solidFill>
                <a:schemeClr val="dk1"/>
              </a:solidFill>
              <a:latin typeface="Open Sans"/>
              <a:ea typeface="Open Sans"/>
              <a:cs typeface="Open Sans"/>
              <a:sym typeface="Open Sans"/>
            </a:endParaRPr>
          </a:p>
          <a:p>
            <a:pPr indent="-196850" lvl="0" marL="228600" marR="0" rtl="0" algn="l">
              <a:lnSpc>
                <a:spcPct val="100000"/>
              </a:lnSpc>
              <a:spcBef>
                <a:spcPts val="500"/>
              </a:spcBef>
              <a:spcAft>
                <a:spcPts val="0"/>
              </a:spcAft>
              <a:buClr>
                <a:schemeClr val="dk1"/>
              </a:buClr>
              <a:buSzPts val="1300"/>
              <a:buFont typeface="Open Sans"/>
              <a:buChar char="●"/>
            </a:pPr>
            <a:r>
              <a:rPr b="0" i="0" lang="en" sz="1300" u="none" cap="none" strike="noStrike">
                <a:solidFill>
                  <a:schemeClr val="dk1"/>
                </a:solidFill>
                <a:latin typeface="Open Sans"/>
                <a:ea typeface="Open Sans"/>
                <a:cs typeface="Open Sans"/>
                <a:sym typeface="Open Sans"/>
              </a:rPr>
              <a:t>Not recommended for categorical features</a:t>
            </a:r>
            <a:endParaRPr b="0" i="0" sz="1300" u="none" cap="none" strike="noStrike">
              <a:solidFill>
                <a:schemeClr val="dk1"/>
              </a:solidFill>
              <a:latin typeface="Open Sans"/>
              <a:ea typeface="Open Sans"/>
              <a:cs typeface="Open Sans"/>
              <a:sym typeface="Open Sans"/>
            </a:endParaRPr>
          </a:p>
          <a:p>
            <a:pPr indent="-196850" lvl="0" marL="228600" marR="0" rtl="0" algn="l">
              <a:lnSpc>
                <a:spcPct val="100000"/>
              </a:lnSpc>
              <a:spcBef>
                <a:spcPts val="500"/>
              </a:spcBef>
              <a:spcAft>
                <a:spcPts val="0"/>
              </a:spcAft>
              <a:buClr>
                <a:schemeClr val="dk1"/>
              </a:buClr>
              <a:buSzPts val="1300"/>
              <a:buFont typeface="Open Sans"/>
              <a:buChar char="●"/>
            </a:pPr>
            <a:r>
              <a:rPr b="0" i="0" lang="en" sz="1300" u="none" cap="none" strike="noStrike">
                <a:solidFill>
                  <a:schemeClr val="dk1"/>
                </a:solidFill>
                <a:latin typeface="Open Sans"/>
                <a:ea typeface="Open Sans"/>
                <a:cs typeface="Open Sans"/>
                <a:sym typeface="Open Sans"/>
              </a:rPr>
              <a:t>Not very accurate.</a:t>
            </a:r>
            <a:endParaRPr b="0" i="0" sz="1300" u="none" cap="none" strike="noStrike">
              <a:solidFill>
                <a:schemeClr val="dk1"/>
              </a:solidFill>
              <a:latin typeface="Open Sans"/>
              <a:ea typeface="Open Sans"/>
              <a:cs typeface="Open Sans"/>
              <a:sym typeface="Open Sans"/>
            </a:endParaRPr>
          </a:p>
          <a:p>
            <a:pPr indent="-196850" lvl="0" marL="228600" marR="0" rtl="0" algn="l">
              <a:lnSpc>
                <a:spcPct val="100000"/>
              </a:lnSpc>
              <a:spcBef>
                <a:spcPts val="500"/>
              </a:spcBef>
              <a:spcAft>
                <a:spcPts val="500"/>
              </a:spcAft>
              <a:buClr>
                <a:schemeClr val="dk1"/>
              </a:buClr>
              <a:buSzPts val="1300"/>
              <a:buFont typeface="Open Sans"/>
              <a:buChar char="●"/>
            </a:pPr>
            <a:r>
              <a:rPr b="0" i="0" lang="en" sz="1300" u="none" cap="none" strike="noStrike">
                <a:solidFill>
                  <a:schemeClr val="dk1"/>
                </a:solidFill>
                <a:latin typeface="Open Sans"/>
                <a:ea typeface="Open Sans"/>
                <a:cs typeface="Open Sans"/>
                <a:sym typeface="Open Sans"/>
              </a:rPr>
              <a:t>Doesn’t account for the uncertainty in the imputations.</a:t>
            </a:r>
            <a:endParaRPr b="0" i="0" sz="1300" u="none" cap="none" strike="noStrike">
              <a:solidFill>
                <a:schemeClr val="dk1"/>
              </a:solidFill>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22"/>
          <p:cNvSpPr txBox="1"/>
          <p:nvPr>
            <p:ph type="title"/>
          </p:nvPr>
        </p:nvSpPr>
        <p:spPr>
          <a:xfrm>
            <a:off x="155850" y="247165"/>
            <a:ext cx="40119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Imputation: using k-NN</a:t>
            </a:r>
            <a:endParaRPr/>
          </a:p>
        </p:txBody>
      </p:sp>
      <p:sp>
        <p:nvSpPr>
          <p:cNvPr id="1053" name="Google Shape;1053;p122"/>
          <p:cNvSpPr txBox="1"/>
          <p:nvPr>
            <p:ph idx="1" type="body"/>
          </p:nvPr>
        </p:nvSpPr>
        <p:spPr>
          <a:xfrm>
            <a:off x="311700" y="928100"/>
            <a:ext cx="5691900" cy="248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600"/>
              <a:buFont typeface="Arial"/>
              <a:buNone/>
            </a:pPr>
            <a:r>
              <a:rPr lang="en"/>
              <a:t>The algorithm uses ‘feature similarity’ to predict the values of any new data points. This means that the new point is assigned a value based on how closely it resembles the points in the training set.</a:t>
            </a:r>
            <a:endParaRPr/>
          </a:p>
          <a:p>
            <a:pPr indent="-203200" lvl="0" marL="228600" rtl="0" algn="l">
              <a:lnSpc>
                <a:spcPct val="115000"/>
              </a:lnSpc>
              <a:spcBef>
                <a:spcPts val="1600"/>
              </a:spcBef>
              <a:spcAft>
                <a:spcPts val="0"/>
              </a:spcAft>
              <a:buSzPts val="1400"/>
              <a:buChar char="●"/>
            </a:pPr>
            <a:r>
              <a:rPr lang="en"/>
              <a:t>It creates a basic mean impute then uses the resulting complete column to construct a KDTree. </a:t>
            </a:r>
            <a:endParaRPr/>
          </a:p>
          <a:p>
            <a:pPr indent="-203200" lvl="0" marL="228600" rtl="0" algn="l">
              <a:lnSpc>
                <a:spcPct val="115000"/>
              </a:lnSpc>
              <a:spcBef>
                <a:spcPts val="0"/>
              </a:spcBef>
              <a:spcAft>
                <a:spcPts val="0"/>
              </a:spcAft>
              <a:buSzPts val="1400"/>
              <a:buChar char="●"/>
            </a:pPr>
            <a:r>
              <a:rPr lang="en"/>
              <a:t>It uses the resulting KDTree to compute nearest neighbours. </a:t>
            </a:r>
            <a:endParaRPr/>
          </a:p>
          <a:p>
            <a:pPr indent="-203200" lvl="0" marL="228600" rtl="0" algn="l">
              <a:lnSpc>
                <a:spcPct val="115000"/>
              </a:lnSpc>
              <a:spcBef>
                <a:spcPts val="0"/>
              </a:spcBef>
              <a:spcAft>
                <a:spcPts val="0"/>
              </a:spcAft>
              <a:buSzPts val="1400"/>
              <a:buChar char="●"/>
            </a:pPr>
            <a:r>
              <a:rPr lang="en"/>
              <a:t>After it finds the k-NNs, it takes the weighted average of them.</a:t>
            </a:r>
            <a:endParaRPr/>
          </a:p>
          <a:p>
            <a:pPr indent="0" lvl="0" marL="0" rtl="0" algn="l">
              <a:lnSpc>
                <a:spcPct val="115000"/>
              </a:lnSpc>
              <a:spcBef>
                <a:spcPts val="500"/>
              </a:spcBef>
              <a:spcAft>
                <a:spcPts val="1600"/>
              </a:spcAft>
              <a:buSzPts val="1400"/>
              <a:buNone/>
            </a:pPr>
            <a:r>
              <a:t/>
            </a:r>
            <a:endParaRPr/>
          </a:p>
        </p:txBody>
      </p:sp>
      <p:sp>
        <p:nvSpPr>
          <p:cNvPr id="1054" name="Google Shape;1054;p122"/>
          <p:cNvSpPr txBox="1"/>
          <p:nvPr>
            <p:ph idx="12" type="sldNum"/>
          </p:nvPr>
        </p:nvSpPr>
        <p:spPr>
          <a:xfrm>
            <a:off x="4217181" y="2393156"/>
            <a:ext cx="274500" cy="10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500"/>
          </a:p>
        </p:txBody>
      </p:sp>
      <p:pic>
        <p:nvPicPr>
          <p:cNvPr id="1055" name="Google Shape;1055;p122"/>
          <p:cNvPicPr preferRelativeResize="0"/>
          <p:nvPr/>
        </p:nvPicPr>
        <p:blipFill rotWithShape="1">
          <a:blip r:embed="rId3">
            <a:alphaModFix/>
          </a:blip>
          <a:srcRect b="3619" l="6080" r="8156" t="5678"/>
          <a:stretch/>
        </p:blipFill>
        <p:spPr>
          <a:xfrm>
            <a:off x="6029410" y="1108375"/>
            <a:ext cx="2785053" cy="2209063"/>
          </a:xfrm>
          <a:prstGeom prst="rect">
            <a:avLst/>
          </a:prstGeom>
          <a:noFill/>
          <a:ln>
            <a:noFill/>
          </a:ln>
        </p:spPr>
      </p:pic>
      <p:sp>
        <p:nvSpPr>
          <p:cNvPr id="1056" name="Google Shape;1056;p122"/>
          <p:cNvSpPr txBox="1"/>
          <p:nvPr/>
        </p:nvSpPr>
        <p:spPr>
          <a:xfrm>
            <a:off x="8140213" y="4802500"/>
            <a:ext cx="712500" cy="1854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
        <p:nvSpPr>
          <p:cNvPr id="1057" name="Google Shape;1057;p122"/>
          <p:cNvSpPr txBox="1"/>
          <p:nvPr/>
        </p:nvSpPr>
        <p:spPr>
          <a:xfrm>
            <a:off x="361763" y="3770750"/>
            <a:ext cx="8428200" cy="867000"/>
          </a:xfrm>
          <a:prstGeom prst="rect">
            <a:avLst/>
          </a:prstGeom>
          <a:noFill/>
          <a:ln>
            <a:noFill/>
          </a:ln>
        </p:spPr>
        <p:txBody>
          <a:bodyPr anchorCtr="0" anchor="t" bIns="45725" lIns="45725" spcFirstLastPara="1" rIns="45725" wrap="square" tIns="45725">
            <a:spAutoFit/>
          </a:bodyPr>
          <a:lstStyle/>
          <a:p>
            <a:pPr indent="-203200" lvl="0" marL="228600" marR="0" rtl="0" algn="l">
              <a:lnSpc>
                <a:spcPct val="100000"/>
              </a:lnSpc>
              <a:spcBef>
                <a:spcPts val="0"/>
              </a:spcBef>
              <a:spcAft>
                <a:spcPts val="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Can be much more accurate than the mean, median or most frequent imputation methods</a:t>
            </a:r>
            <a:endParaRPr b="0" i="0" sz="1400" u="none" cap="none" strike="noStrike">
              <a:solidFill>
                <a:srgbClr val="000000"/>
              </a:solidFill>
              <a:latin typeface="Open Sans"/>
              <a:ea typeface="Open Sans"/>
              <a:cs typeface="Open Sans"/>
              <a:sym typeface="Open Sans"/>
            </a:endParaRPr>
          </a:p>
          <a:p>
            <a:pPr indent="-203200" lvl="0" marL="228600" marR="0" rtl="0" algn="l">
              <a:lnSpc>
                <a:spcPct val="100000"/>
              </a:lnSpc>
              <a:spcBef>
                <a:spcPts val="500"/>
              </a:spcBef>
              <a:spcAft>
                <a:spcPts val="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Computationally expensive. KNN works by storing the whole training dataset in memory</a:t>
            </a:r>
            <a:endParaRPr b="0" i="0" sz="1400" u="none" cap="none" strike="noStrike">
              <a:solidFill>
                <a:srgbClr val="000000"/>
              </a:solidFill>
              <a:latin typeface="Open Sans"/>
              <a:ea typeface="Open Sans"/>
              <a:cs typeface="Open Sans"/>
              <a:sym typeface="Open Sans"/>
            </a:endParaRPr>
          </a:p>
          <a:p>
            <a:pPr indent="-203200" lvl="0" marL="228600" marR="0" rtl="0" algn="l">
              <a:lnSpc>
                <a:spcPct val="100000"/>
              </a:lnSpc>
              <a:spcBef>
                <a:spcPts val="500"/>
              </a:spcBef>
              <a:spcAft>
                <a:spcPts val="50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K-NN is quite sensitive to outliers in the data</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23"/>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Improving model performance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24"/>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Hyperparameter Tuning (HT)</a:t>
            </a:r>
            <a:endParaRPr/>
          </a:p>
        </p:txBody>
      </p:sp>
      <p:sp>
        <p:nvSpPr>
          <p:cNvPr id="1068" name="Google Shape;1068;p124"/>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SzPts val="1400"/>
              <a:buChar char="●"/>
            </a:pPr>
            <a:r>
              <a:rPr lang="en"/>
              <a:t>Hyperparameter tuning is the task of choosing the right parameter values for a machine learning algorithm</a:t>
            </a:r>
            <a:endParaRPr/>
          </a:p>
          <a:p>
            <a:pPr indent="-203200" lvl="0" marL="228600" rtl="0" algn="l">
              <a:lnSpc>
                <a:spcPct val="115000"/>
              </a:lnSpc>
              <a:spcBef>
                <a:spcPts val="500"/>
              </a:spcBef>
              <a:spcAft>
                <a:spcPts val="0"/>
              </a:spcAft>
              <a:buSzPts val="1400"/>
              <a:buChar char="●"/>
            </a:pPr>
            <a:r>
              <a:rPr lang="en"/>
              <a:t>Hyperparameters are set prior to training and choosing the right ones can influence the performance of the model</a:t>
            </a:r>
            <a:endParaRPr/>
          </a:p>
          <a:p>
            <a:pPr indent="-203200" lvl="0" marL="228600" rtl="0" algn="l">
              <a:lnSpc>
                <a:spcPct val="115000"/>
              </a:lnSpc>
              <a:spcBef>
                <a:spcPts val="500"/>
              </a:spcBef>
              <a:spcAft>
                <a:spcPts val="0"/>
              </a:spcAft>
              <a:buSzPts val="1400"/>
              <a:buChar char="●"/>
            </a:pPr>
            <a:r>
              <a:rPr lang="en"/>
              <a:t>Some common hyperparameters are:</a:t>
            </a:r>
            <a:endParaRPr/>
          </a:p>
          <a:p>
            <a:pPr indent="-203200" lvl="1" marL="457200" rtl="0" algn="l">
              <a:lnSpc>
                <a:spcPct val="115000"/>
              </a:lnSpc>
              <a:spcBef>
                <a:spcPts val="500"/>
              </a:spcBef>
              <a:spcAft>
                <a:spcPts val="0"/>
              </a:spcAft>
              <a:buSzPts val="1400"/>
              <a:buChar char="○"/>
            </a:pPr>
            <a:r>
              <a:rPr lang="en"/>
              <a:t>Learning Rate</a:t>
            </a:r>
            <a:endParaRPr/>
          </a:p>
          <a:p>
            <a:pPr indent="-203200" lvl="1" marL="457200" rtl="0" algn="l">
              <a:lnSpc>
                <a:spcPct val="115000"/>
              </a:lnSpc>
              <a:spcBef>
                <a:spcPts val="500"/>
              </a:spcBef>
              <a:spcAft>
                <a:spcPts val="0"/>
              </a:spcAft>
              <a:buSzPts val="1400"/>
              <a:buChar char="○"/>
            </a:pPr>
            <a:r>
              <a:rPr lang="en"/>
              <a:t>Number of Neighbours</a:t>
            </a:r>
            <a:endParaRPr/>
          </a:p>
          <a:p>
            <a:pPr indent="-203200" lvl="1" marL="457200" rtl="0" algn="l">
              <a:lnSpc>
                <a:spcPct val="115000"/>
              </a:lnSpc>
              <a:spcBef>
                <a:spcPts val="500"/>
              </a:spcBef>
              <a:spcAft>
                <a:spcPts val="0"/>
              </a:spcAft>
              <a:buSzPts val="1400"/>
              <a:buChar char="○"/>
            </a:pPr>
            <a:r>
              <a:rPr lang="en"/>
              <a:t>Penalty</a:t>
            </a:r>
            <a:endParaRPr/>
          </a:p>
          <a:p>
            <a:pPr indent="0" lvl="0" marL="0" rtl="0" algn="l">
              <a:lnSpc>
                <a:spcPct val="115000"/>
              </a:lnSpc>
              <a:spcBef>
                <a:spcPts val="500"/>
              </a:spcBef>
              <a:spcAft>
                <a:spcPts val="1600"/>
              </a:spcAft>
              <a:buSzPts val="1400"/>
              <a:buNone/>
            </a:pPr>
            <a:r>
              <a:t/>
            </a:r>
            <a:endParaRPr/>
          </a:p>
        </p:txBody>
      </p:sp>
      <p:sp>
        <p:nvSpPr>
          <p:cNvPr id="1069" name="Google Shape;1069;p124"/>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62"/>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Types of Machine Learning</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25"/>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HT: Grid Search</a:t>
            </a:r>
            <a:endParaRPr/>
          </a:p>
        </p:txBody>
      </p:sp>
      <p:sp>
        <p:nvSpPr>
          <p:cNvPr id="1075" name="Google Shape;1075;p125"/>
          <p:cNvSpPr txBox="1"/>
          <p:nvPr>
            <p:ph idx="1" type="body"/>
          </p:nvPr>
        </p:nvSpPr>
        <p:spPr>
          <a:xfrm>
            <a:off x="311700" y="851900"/>
            <a:ext cx="4435200" cy="243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Grid Search is exhaustive search in the hyperparameters of a model</a:t>
            </a:r>
            <a:endParaRPr/>
          </a:p>
          <a:p>
            <a:pPr indent="0" lvl="0" marL="0" rtl="0" algn="l">
              <a:lnSpc>
                <a:spcPct val="115000"/>
              </a:lnSpc>
              <a:spcBef>
                <a:spcPts val="500"/>
              </a:spcBef>
              <a:spcAft>
                <a:spcPts val="0"/>
              </a:spcAft>
              <a:buSzPts val="1400"/>
              <a:buNone/>
            </a:pPr>
            <a:r>
              <a:rPr lang="en"/>
              <a:t>Using CV for each subset of hyperparameter we get the best set as a result</a:t>
            </a:r>
            <a:endParaRPr/>
          </a:p>
          <a:p>
            <a:pPr indent="0" lvl="0" marL="0" rtl="0" algn="l">
              <a:lnSpc>
                <a:spcPct val="115000"/>
              </a:lnSpc>
              <a:spcBef>
                <a:spcPts val="500"/>
              </a:spcBef>
              <a:spcAft>
                <a:spcPts val="0"/>
              </a:spcAft>
              <a:buSzPts val="1400"/>
              <a:buNone/>
            </a:pPr>
            <a:r>
              <a:rPr lang="en"/>
              <a:t>With GridSearch we always find the best set of hyperparameters from the ones we are testing</a:t>
            </a:r>
            <a:endParaRPr/>
          </a:p>
          <a:p>
            <a:pPr indent="0" lvl="0" marL="0" rtl="0" algn="l">
              <a:lnSpc>
                <a:spcPct val="115000"/>
              </a:lnSpc>
              <a:spcBef>
                <a:spcPts val="500"/>
              </a:spcBef>
              <a:spcAft>
                <a:spcPts val="500"/>
              </a:spcAft>
              <a:buSzPts val="1400"/>
              <a:buNone/>
            </a:pPr>
            <a:r>
              <a:rPr lang="en"/>
              <a:t>Because of the exhaustive search it is very computationally expensive and time consuming</a:t>
            </a:r>
            <a:endParaRPr/>
          </a:p>
        </p:txBody>
      </p:sp>
      <p:sp>
        <p:nvSpPr>
          <p:cNvPr id="1076" name="Google Shape;1076;p125"/>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1077" name="Google Shape;1077;p125"/>
          <p:cNvPicPr preferRelativeResize="0"/>
          <p:nvPr/>
        </p:nvPicPr>
        <p:blipFill rotWithShape="1">
          <a:blip r:embed="rId3">
            <a:alphaModFix/>
          </a:blip>
          <a:srcRect b="0" l="0" r="0" t="0"/>
          <a:stretch/>
        </p:blipFill>
        <p:spPr>
          <a:xfrm>
            <a:off x="4692600" y="741225"/>
            <a:ext cx="3600438" cy="3305187"/>
          </a:xfrm>
          <a:prstGeom prst="rect">
            <a:avLst/>
          </a:prstGeom>
          <a:noFill/>
          <a:ln>
            <a:noFill/>
          </a:ln>
        </p:spPr>
      </p:pic>
      <p:pic>
        <p:nvPicPr>
          <p:cNvPr id="1078" name="Google Shape;1078;p125"/>
          <p:cNvPicPr preferRelativeResize="0"/>
          <p:nvPr/>
        </p:nvPicPr>
        <p:blipFill rotWithShape="1">
          <a:blip r:embed="rId4">
            <a:alphaModFix/>
          </a:blip>
          <a:srcRect b="0" l="0" r="0" t="0"/>
          <a:stretch/>
        </p:blipFill>
        <p:spPr>
          <a:xfrm>
            <a:off x="4616400" y="4103938"/>
            <a:ext cx="3975746" cy="896725"/>
          </a:xfrm>
          <a:prstGeom prst="rect">
            <a:avLst/>
          </a:prstGeom>
          <a:noFill/>
          <a:ln>
            <a:noFill/>
          </a:ln>
        </p:spPr>
      </p:pic>
      <p:pic>
        <p:nvPicPr>
          <p:cNvPr id="1079" name="Google Shape;1079;p125"/>
          <p:cNvPicPr preferRelativeResize="0"/>
          <p:nvPr/>
        </p:nvPicPr>
        <p:blipFill rotWithShape="1">
          <a:blip r:embed="rId5">
            <a:alphaModFix/>
          </a:blip>
          <a:srcRect b="0" l="0" r="50700" t="0"/>
          <a:stretch/>
        </p:blipFill>
        <p:spPr>
          <a:xfrm>
            <a:off x="1319300" y="3187700"/>
            <a:ext cx="1503851" cy="15994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26"/>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HT: Random Search</a:t>
            </a:r>
            <a:endParaRPr/>
          </a:p>
        </p:txBody>
      </p:sp>
      <p:sp>
        <p:nvSpPr>
          <p:cNvPr id="1085" name="Google Shape;1085;p126"/>
          <p:cNvSpPr txBox="1"/>
          <p:nvPr>
            <p:ph idx="1" type="body"/>
          </p:nvPr>
        </p:nvSpPr>
        <p:spPr>
          <a:xfrm>
            <a:off x="311700" y="928100"/>
            <a:ext cx="8520600" cy="12180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SzPts val="1400"/>
              <a:buChar char="●"/>
            </a:pPr>
            <a:r>
              <a:rPr lang="en"/>
              <a:t>Random Search tries to tackle the large computation time of Grid Search</a:t>
            </a:r>
            <a:endParaRPr/>
          </a:p>
          <a:p>
            <a:pPr indent="-203200" lvl="0" marL="228600" rtl="0" algn="l">
              <a:lnSpc>
                <a:spcPct val="115000"/>
              </a:lnSpc>
              <a:spcBef>
                <a:spcPts val="500"/>
              </a:spcBef>
              <a:spcAft>
                <a:spcPts val="0"/>
              </a:spcAft>
              <a:buSzPts val="1400"/>
              <a:buChar char="●"/>
            </a:pPr>
            <a:r>
              <a:rPr lang="en"/>
              <a:t>We search randomly instead of exhaustively</a:t>
            </a:r>
            <a:endParaRPr/>
          </a:p>
          <a:p>
            <a:pPr indent="-203200" lvl="0" marL="228600" rtl="0" algn="l">
              <a:lnSpc>
                <a:spcPct val="115000"/>
              </a:lnSpc>
              <a:spcBef>
                <a:spcPts val="500"/>
              </a:spcBef>
              <a:spcAft>
                <a:spcPts val="500"/>
              </a:spcAft>
              <a:buSzPts val="1400"/>
              <a:buChar char="●"/>
            </a:pPr>
            <a:r>
              <a:rPr lang="en"/>
              <a:t>The pro’s in the decreased training times the cons is we don't know that they are the optimal set of hyperparameters</a:t>
            </a:r>
            <a:endParaRPr/>
          </a:p>
        </p:txBody>
      </p:sp>
      <p:sp>
        <p:nvSpPr>
          <p:cNvPr id="1086" name="Google Shape;1086;p126"/>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1087" name="Google Shape;1087;p126"/>
          <p:cNvPicPr preferRelativeResize="0"/>
          <p:nvPr/>
        </p:nvPicPr>
        <p:blipFill rotWithShape="1">
          <a:blip r:embed="rId3">
            <a:alphaModFix/>
          </a:blip>
          <a:srcRect b="0" l="0" r="0" t="0"/>
          <a:stretch/>
        </p:blipFill>
        <p:spPr>
          <a:xfrm>
            <a:off x="4517226" y="2111226"/>
            <a:ext cx="4056012" cy="922187"/>
          </a:xfrm>
          <a:prstGeom prst="rect">
            <a:avLst/>
          </a:prstGeom>
          <a:noFill/>
          <a:ln>
            <a:noFill/>
          </a:ln>
        </p:spPr>
      </p:pic>
      <p:cxnSp>
        <p:nvCxnSpPr>
          <p:cNvPr id="1088" name="Google Shape;1088;p126"/>
          <p:cNvCxnSpPr/>
          <p:nvPr/>
        </p:nvCxnSpPr>
        <p:spPr>
          <a:xfrm flipH="1" rot="10800000">
            <a:off x="5830513" y="3028563"/>
            <a:ext cx="377700" cy="142500"/>
          </a:xfrm>
          <a:prstGeom prst="straightConnector1">
            <a:avLst/>
          </a:prstGeom>
          <a:noFill/>
          <a:ln cap="flat" cmpd="sng" w="4775">
            <a:solidFill>
              <a:schemeClr val="dk2"/>
            </a:solidFill>
            <a:prstDash val="solid"/>
            <a:round/>
            <a:headEnd len="sm" w="sm" type="none"/>
            <a:tailEnd len="med" w="med" type="triangle"/>
          </a:ln>
        </p:spPr>
      </p:cxnSp>
      <p:sp>
        <p:nvSpPr>
          <p:cNvPr id="1089" name="Google Shape;1089;p126"/>
          <p:cNvSpPr txBox="1"/>
          <p:nvPr/>
        </p:nvSpPr>
        <p:spPr>
          <a:xfrm>
            <a:off x="4612313" y="3242300"/>
            <a:ext cx="2180100" cy="3279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Number of iterations</a:t>
            </a:r>
            <a:endParaRPr b="0" i="0" sz="1400" u="none" cap="none" strike="noStrike">
              <a:solidFill>
                <a:srgbClr val="000000"/>
              </a:solidFill>
              <a:latin typeface="Open Sans"/>
              <a:ea typeface="Open Sans"/>
              <a:cs typeface="Open Sans"/>
              <a:sym typeface="Open Sans"/>
            </a:endParaRPr>
          </a:p>
        </p:txBody>
      </p:sp>
      <p:sp>
        <p:nvSpPr>
          <p:cNvPr id="1090" name="Google Shape;1090;p126"/>
          <p:cNvSpPr txBox="1"/>
          <p:nvPr/>
        </p:nvSpPr>
        <p:spPr>
          <a:xfrm>
            <a:off x="520925" y="2260650"/>
            <a:ext cx="3729600" cy="622200"/>
          </a:xfrm>
          <a:prstGeom prst="rect">
            <a:avLst/>
          </a:prstGeom>
          <a:noFill/>
          <a:ln>
            <a:noFill/>
          </a:ln>
        </p:spPr>
        <p:txBody>
          <a:bodyPr anchorCtr="0" anchor="t" bIns="45725" lIns="45725" spcFirstLastPara="1" rIns="45725" wrap="square" tIns="45725">
            <a:noAutofit/>
          </a:bodyPr>
          <a:lstStyle/>
          <a:p>
            <a:pPr indent="0" lvl="0" marL="0" marR="0" rtl="0" algn="l">
              <a:lnSpc>
                <a:spcPct val="115000"/>
              </a:lnSpc>
              <a:spcBef>
                <a:spcPts val="0"/>
              </a:spcBef>
              <a:spcAft>
                <a:spcPts val="1600"/>
              </a:spcAft>
              <a:buClr>
                <a:schemeClr val="dk1"/>
              </a:buClr>
              <a:buSzPts val="600"/>
              <a:buFont typeface="Arial"/>
              <a:buNone/>
            </a:pPr>
            <a:r>
              <a:rPr b="0" i="0" lang="en" sz="1400" u="none" cap="none" strike="noStrike">
                <a:solidFill>
                  <a:srgbClr val="303030"/>
                </a:solidFill>
                <a:latin typeface="Open Sans"/>
                <a:ea typeface="Open Sans"/>
                <a:cs typeface="Open Sans"/>
                <a:sym typeface="Open Sans"/>
              </a:rPr>
              <a:t>We have to define the number of combinations that random search will try</a:t>
            </a:r>
            <a:endParaRPr b="0" i="0" sz="700" u="none" cap="none" strike="noStrike">
              <a:solidFill>
                <a:srgbClr val="000000"/>
              </a:solidFill>
              <a:latin typeface="Open Sans"/>
              <a:ea typeface="Open Sans"/>
              <a:cs typeface="Open Sans"/>
              <a:sym typeface="Open Sans"/>
            </a:endParaRPr>
          </a:p>
        </p:txBody>
      </p:sp>
      <p:sp>
        <p:nvSpPr>
          <p:cNvPr id="1091" name="Google Shape;1091;p126"/>
          <p:cNvSpPr txBox="1"/>
          <p:nvPr/>
        </p:nvSpPr>
        <p:spPr>
          <a:xfrm>
            <a:off x="520925" y="3437763"/>
            <a:ext cx="3824700" cy="965100"/>
          </a:xfrm>
          <a:prstGeom prst="rect">
            <a:avLst/>
          </a:prstGeom>
          <a:noFill/>
          <a:ln>
            <a:noFill/>
          </a:ln>
        </p:spPr>
        <p:txBody>
          <a:bodyPr anchorCtr="0" anchor="t"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rPr b="0" i="0" lang="en" sz="1400" u="none" cap="none" strike="noStrike">
                <a:solidFill>
                  <a:srgbClr val="303030"/>
                </a:solidFill>
                <a:latin typeface="Open Sans"/>
                <a:ea typeface="Open Sans"/>
                <a:cs typeface="Open Sans"/>
                <a:sym typeface="Open Sans"/>
              </a:rPr>
              <a:t>The hyperparameters values from the Random search tend to have similar performance as the ones from Grid Search</a:t>
            </a:r>
            <a:endParaRPr b="0" i="0" sz="700" u="none" cap="none" strike="noStrike">
              <a:solidFill>
                <a:srgbClr val="000000"/>
              </a:solidFill>
              <a:latin typeface="Open Sans"/>
              <a:ea typeface="Open Sans"/>
              <a:cs typeface="Open Sans"/>
              <a:sym typeface="Open Sans"/>
            </a:endParaRPr>
          </a:p>
        </p:txBody>
      </p:sp>
      <p:pic>
        <p:nvPicPr>
          <p:cNvPr id="1092" name="Google Shape;1092;p126"/>
          <p:cNvPicPr preferRelativeResize="0"/>
          <p:nvPr/>
        </p:nvPicPr>
        <p:blipFill rotWithShape="1">
          <a:blip r:embed="rId4">
            <a:alphaModFix/>
          </a:blip>
          <a:srcRect b="0" l="50490" r="0" t="0"/>
          <a:stretch/>
        </p:blipFill>
        <p:spPr>
          <a:xfrm>
            <a:off x="6792261" y="3242300"/>
            <a:ext cx="1531252" cy="162165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27"/>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63"/>
          <p:cNvSpPr txBox="1"/>
          <p:nvPr>
            <p:ph type="title"/>
          </p:nvPr>
        </p:nvSpPr>
        <p:spPr>
          <a:xfrm>
            <a:off x="155850" y="146313"/>
            <a:ext cx="40119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Types of Machine Learning</a:t>
            </a:r>
            <a:endParaRPr/>
          </a:p>
        </p:txBody>
      </p:sp>
      <p:sp>
        <p:nvSpPr>
          <p:cNvPr id="319" name="Google Shape;319;p63"/>
          <p:cNvSpPr txBox="1"/>
          <p:nvPr>
            <p:ph idx="12" type="sldNum"/>
          </p:nvPr>
        </p:nvSpPr>
        <p:spPr>
          <a:xfrm>
            <a:off x="4217182" y="2393157"/>
            <a:ext cx="274500" cy="107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1800"/>
          </a:p>
        </p:txBody>
      </p:sp>
      <p:sp>
        <p:nvSpPr>
          <p:cNvPr id="320" name="Google Shape;320;p63"/>
          <p:cNvSpPr txBox="1"/>
          <p:nvPr/>
        </p:nvSpPr>
        <p:spPr>
          <a:xfrm>
            <a:off x="7665013" y="4771975"/>
            <a:ext cx="769500" cy="171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3"/>
              </a:rPr>
              <a:t>Source</a:t>
            </a:r>
            <a:endParaRPr b="0" i="0" sz="700" u="none" cap="none" strike="noStrike">
              <a:solidFill>
                <a:srgbClr val="000000"/>
              </a:solidFill>
              <a:latin typeface="Open Sans"/>
              <a:ea typeface="Open Sans"/>
              <a:cs typeface="Open Sans"/>
              <a:sym typeface="Open Sans"/>
            </a:endParaRPr>
          </a:p>
        </p:txBody>
      </p:sp>
      <p:pic>
        <p:nvPicPr>
          <p:cNvPr id="321" name="Google Shape;321;p63"/>
          <p:cNvPicPr preferRelativeResize="0"/>
          <p:nvPr/>
        </p:nvPicPr>
        <p:blipFill rotWithShape="1">
          <a:blip r:embed="rId4">
            <a:alphaModFix/>
          </a:blip>
          <a:srcRect b="0" l="0" r="0" t="0"/>
          <a:stretch/>
        </p:blipFill>
        <p:spPr>
          <a:xfrm>
            <a:off x="1749788" y="792638"/>
            <a:ext cx="5469825" cy="3912600"/>
          </a:xfrm>
          <a:prstGeom prst="rect">
            <a:avLst/>
          </a:prstGeom>
          <a:noFill/>
          <a:ln>
            <a:noFill/>
          </a:ln>
        </p:spPr>
      </p:pic>
      <p:sp>
        <p:nvSpPr>
          <p:cNvPr id="322" name="Google Shape;322;p63"/>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64"/>
          <p:cNvSpPr txBox="1"/>
          <p:nvPr>
            <p:ph type="title"/>
          </p:nvPr>
        </p:nvSpPr>
        <p:spPr>
          <a:xfrm>
            <a:off x="155850" y="146313"/>
            <a:ext cx="40119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Supervised Learning</a:t>
            </a:r>
            <a:endParaRPr/>
          </a:p>
        </p:txBody>
      </p:sp>
      <p:sp>
        <p:nvSpPr>
          <p:cNvPr id="328" name="Google Shape;328;p64"/>
          <p:cNvSpPr txBox="1"/>
          <p:nvPr>
            <p:ph idx="1" type="body"/>
          </p:nvPr>
        </p:nvSpPr>
        <p:spPr>
          <a:xfrm>
            <a:off x="311700" y="928100"/>
            <a:ext cx="8159400" cy="11619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SzPts val="1400"/>
              <a:buChar char="●"/>
            </a:pPr>
            <a:r>
              <a:rPr lang="en" sz="1400"/>
              <a:t>Supervised Learning is the majority of machine learning problems today</a:t>
            </a:r>
            <a:endParaRPr sz="1400"/>
          </a:p>
          <a:p>
            <a:pPr indent="-203200" lvl="0" marL="228600" rtl="0" algn="l">
              <a:lnSpc>
                <a:spcPct val="115000"/>
              </a:lnSpc>
              <a:spcBef>
                <a:spcPts val="0"/>
              </a:spcBef>
              <a:spcAft>
                <a:spcPts val="0"/>
              </a:spcAft>
              <a:buSzPts val="1400"/>
              <a:buChar char="●"/>
            </a:pPr>
            <a:r>
              <a:rPr lang="en" sz="1400"/>
              <a:t>We have an input X and an output y</a:t>
            </a:r>
            <a:r>
              <a:rPr lang="en"/>
              <a:t>, and</a:t>
            </a:r>
            <a:r>
              <a:rPr lang="en" sz="1400"/>
              <a:t> we try to find the mapping between them</a:t>
            </a:r>
            <a:endParaRPr sz="1400"/>
          </a:p>
          <a:p>
            <a:pPr indent="-203200" lvl="0" marL="228600" rtl="0" algn="l">
              <a:lnSpc>
                <a:spcPct val="115000"/>
              </a:lnSpc>
              <a:spcBef>
                <a:spcPts val="0"/>
              </a:spcBef>
              <a:spcAft>
                <a:spcPts val="0"/>
              </a:spcAft>
              <a:buSzPts val="1400"/>
              <a:buChar char="●"/>
            </a:pPr>
            <a:r>
              <a:rPr lang="en" sz="1400"/>
              <a:t>Essentially we have the “correct answer” for the feature vector X and try to construct a model that can make this distinction in future paradigms</a:t>
            </a:r>
            <a:endParaRPr sz="1400"/>
          </a:p>
        </p:txBody>
      </p:sp>
      <p:pic>
        <p:nvPicPr>
          <p:cNvPr id="329" name="Google Shape;329;p64"/>
          <p:cNvPicPr preferRelativeResize="0"/>
          <p:nvPr/>
        </p:nvPicPr>
        <p:blipFill rotWithShape="1">
          <a:blip r:embed="rId3">
            <a:alphaModFix/>
          </a:blip>
          <a:srcRect b="3646" l="4023" r="50621" t="9953"/>
          <a:stretch/>
        </p:blipFill>
        <p:spPr>
          <a:xfrm>
            <a:off x="519388" y="2090038"/>
            <a:ext cx="3184325" cy="2405188"/>
          </a:xfrm>
          <a:prstGeom prst="rect">
            <a:avLst/>
          </a:prstGeom>
          <a:noFill/>
          <a:ln>
            <a:noFill/>
          </a:ln>
        </p:spPr>
      </p:pic>
      <p:sp>
        <p:nvSpPr>
          <p:cNvPr id="330" name="Google Shape;330;p64"/>
          <p:cNvSpPr txBox="1"/>
          <p:nvPr/>
        </p:nvSpPr>
        <p:spPr>
          <a:xfrm>
            <a:off x="7833625" y="4829663"/>
            <a:ext cx="769500" cy="171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
        <p:nvSpPr>
          <p:cNvPr id="331" name="Google Shape;331;p64"/>
          <p:cNvSpPr/>
          <p:nvPr/>
        </p:nvSpPr>
        <p:spPr>
          <a:xfrm>
            <a:off x="4856938" y="2368938"/>
            <a:ext cx="3125700" cy="2095500"/>
          </a:xfrm>
          <a:prstGeom prst="roundRect">
            <a:avLst>
              <a:gd fmla="val 16667" name="adj"/>
            </a:avLst>
          </a:prstGeom>
          <a:solidFill>
            <a:srgbClr val="3369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332" name="Google Shape;332;p64"/>
          <p:cNvSpPr txBox="1"/>
          <p:nvPr/>
        </p:nvSpPr>
        <p:spPr>
          <a:xfrm>
            <a:off x="5128138" y="2508810"/>
            <a:ext cx="1662600" cy="3237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Arial"/>
              <a:buNone/>
            </a:pPr>
            <a:r>
              <a:rPr b="0" i="0" lang="en" sz="1400" u="none" cap="none" strike="noStrike">
                <a:solidFill>
                  <a:schemeClr val="lt1"/>
                </a:solidFill>
                <a:latin typeface="Open Sans"/>
                <a:ea typeface="Open Sans"/>
                <a:cs typeface="Open Sans"/>
                <a:sym typeface="Open Sans"/>
              </a:rPr>
              <a:t>Fraud Detection</a:t>
            </a:r>
            <a:endParaRPr b="0" i="0" sz="1400" u="none" cap="none" strike="noStrike">
              <a:solidFill>
                <a:schemeClr val="lt1"/>
              </a:solidFill>
              <a:latin typeface="Open Sans"/>
              <a:ea typeface="Open Sans"/>
              <a:cs typeface="Open Sans"/>
              <a:sym typeface="Open Sans"/>
            </a:endParaRPr>
          </a:p>
        </p:txBody>
      </p:sp>
      <p:sp>
        <p:nvSpPr>
          <p:cNvPr id="333" name="Google Shape;333;p64"/>
          <p:cNvSpPr txBox="1"/>
          <p:nvPr/>
        </p:nvSpPr>
        <p:spPr>
          <a:xfrm>
            <a:off x="5802888" y="3106988"/>
            <a:ext cx="2030400" cy="3237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Arial"/>
              <a:buNone/>
            </a:pPr>
            <a:r>
              <a:rPr b="0" i="0" lang="en" sz="1400" u="none" cap="none" strike="noStrike">
                <a:solidFill>
                  <a:schemeClr val="lt1"/>
                </a:solidFill>
                <a:latin typeface="Open Sans"/>
                <a:ea typeface="Open Sans"/>
                <a:cs typeface="Open Sans"/>
                <a:sym typeface="Open Sans"/>
              </a:rPr>
              <a:t>Predictive Maintenance</a:t>
            </a:r>
            <a:endParaRPr b="0" i="0" sz="1400" u="none" cap="none" strike="noStrike">
              <a:solidFill>
                <a:schemeClr val="lt1"/>
              </a:solidFill>
              <a:latin typeface="Open Sans"/>
              <a:ea typeface="Open Sans"/>
              <a:cs typeface="Open Sans"/>
              <a:sym typeface="Open Sans"/>
            </a:endParaRPr>
          </a:p>
        </p:txBody>
      </p:sp>
      <p:sp>
        <p:nvSpPr>
          <p:cNvPr id="334" name="Google Shape;334;p64"/>
          <p:cNvSpPr txBox="1"/>
          <p:nvPr/>
        </p:nvSpPr>
        <p:spPr>
          <a:xfrm>
            <a:off x="5996088" y="2783175"/>
            <a:ext cx="1662600" cy="3237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Arial"/>
              <a:buNone/>
            </a:pPr>
            <a:r>
              <a:rPr b="0" i="0" lang="en" sz="1400" u="none" cap="none" strike="noStrike">
                <a:solidFill>
                  <a:schemeClr val="lt1"/>
                </a:solidFill>
                <a:latin typeface="Open Sans"/>
                <a:ea typeface="Open Sans"/>
                <a:cs typeface="Open Sans"/>
                <a:sym typeface="Open Sans"/>
              </a:rPr>
              <a:t>Face Recognition</a:t>
            </a:r>
            <a:endParaRPr b="0" i="0" sz="1400" u="none" cap="none" strike="noStrike">
              <a:solidFill>
                <a:schemeClr val="lt1"/>
              </a:solidFill>
              <a:latin typeface="Open Sans"/>
              <a:ea typeface="Open Sans"/>
              <a:cs typeface="Open Sans"/>
              <a:sym typeface="Open Sans"/>
            </a:endParaRPr>
          </a:p>
        </p:txBody>
      </p:sp>
      <p:sp>
        <p:nvSpPr>
          <p:cNvPr id="335" name="Google Shape;335;p64"/>
          <p:cNvSpPr txBox="1"/>
          <p:nvPr/>
        </p:nvSpPr>
        <p:spPr>
          <a:xfrm>
            <a:off x="5030350" y="3400357"/>
            <a:ext cx="1994700" cy="3651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Arial"/>
              <a:buNone/>
            </a:pPr>
            <a:r>
              <a:rPr b="0" i="0" lang="en" sz="1400" u="none" cap="none" strike="noStrike">
                <a:solidFill>
                  <a:schemeClr val="lt1"/>
                </a:solidFill>
                <a:latin typeface="Open Sans"/>
                <a:ea typeface="Open Sans"/>
                <a:cs typeface="Open Sans"/>
                <a:sym typeface="Open Sans"/>
              </a:rPr>
              <a:t>Language Translation</a:t>
            </a:r>
            <a:endParaRPr b="0" i="0" sz="1400" u="none" cap="none" strike="noStrike">
              <a:solidFill>
                <a:schemeClr val="lt1"/>
              </a:solidFill>
              <a:latin typeface="Open Sans"/>
              <a:ea typeface="Open Sans"/>
              <a:cs typeface="Open Sans"/>
              <a:sym typeface="Open Sans"/>
            </a:endParaRPr>
          </a:p>
        </p:txBody>
      </p:sp>
      <p:sp>
        <p:nvSpPr>
          <p:cNvPr id="336" name="Google Shape;336;p64"/>
          <p:cNvSpPr txBox="1"/>
          <p:nvPr/>
        </p:nvSpPr>
        <p:spPr>
          <a:xfrm>
            <a:off x="6110388" y="3769525"/>
            <a:ext cx="1837500" cy="3237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Arial"/>
              <a:buNone/>
            </a:pPr>
            <a:r>
              <a:rPr b="0" i="0" lang="en" sz="1400" u="none" cap="none" strike="noStrike">
                <a:solidFill>
                  <a:schemeClr val="lt1"/>
                </a:solidFill>
                <a:latin typeface="Open Sans"/>
                <a:ea typeface="Open Sans"/>
                <a:cs typeface="Open Sans"/>
                <a:sym typeface="Open Sans"/>
              </a:rPr>
              <a:t>Medical Diagnostics</a:t>
            </a:r>
            <a:endParaRPr b="0" i="0" sz="1400" u="none" cap="none" strike="noStrike">
              <a:solidFill>
                <a:schemeClr val="lt1"/>
              </a:solidFill>
              <a:latin typeface="Open Sans"/>
              <a:ea typeface="Open Sans"/>
              <a:cs typeface="Open Sans"/>
              <a:sym typeface="Open Sans"/>
            </a:endParaRPr>
          </a:p>
        </p:txBody>
      </p:sp>
      <p:sp>
        <p:nvSpPr>
          <p:cNvPr id="337" name="Google Shape;337;p64"/>
          <p:cNvSpPr txBox="1"/>
          <p:nvPr/>
        </p:nvSpPr>
        <p:spPr>
          <a:xfrm>
            <a:off x="5030350" y="4056525"/>
            <a:ext cx="1837500" cy="2871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Arial"/>
              <a:buNone/>
            </a:pPr>
            <a:r>
              <a:rPr b="0" i="0" lang="en" sz="1400" u="none" cap="none" strike="noStrike">
                <a:solidFill>
                  <a:schemeClr val="lt1"/>
                </a:solidFill>
                <a:latin typeface="Open Sans"/>
                <a:ea typeface="Open Sans"/>
                <a:cs typeface="Open Sans"/>
                <a:sym typeface="Open Sans"/>
              </a:rPr>
              <a:t>Speech Recognition</a:t>
            </a:r>
            <a:endParaRPr b="0" i="0" sz="1400" u="none" cap="none" strike="noStrike">
              <a:solidFill>
                <a:schemeClr val="lt1"/>
              </a:solidFill>
              <a:latin typeface="Open Sans"/>
              <a:ea typeface="Open Sans"/>
              <a:cs typeface="Open Sans"/>
              <a:sym typeface="Open Sans"/>
            </a:endParaRPr>
          </a:p>
        </p:txBody>
      </p:sp>
      <p:sp>
        <p:nvSpPr>
          <p:cNvPr id="338" name="Google Shape;338;p64"/>
          <p:cNvSpPr txBox="1"/>
          <p:nvPr>
            <p:ph idx="12" type="sldNum"/>
          </p:nvPr>
        </p:nvSpPr>
        <p:spPr>
          <a:xfrm>
            <a:off x="8510563" y="48625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